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90" r:id="rId3"/>
    <p:sldId id="291" r:id="rId4"/>
    <p:sldId id="258" r:id="rId5"/>
    <p:sldId id="261" r:id="rId6"/>
    <p:sldId id="260" r:id="rId7"/>
    <p:sldId id="263" r:id="rId8"/>
    <p:sldId id="264" r:id="rId9"/>
    <p:sldId id="277" r:id="rId10"/>
    <p:sldId id="282" r:id="rId11"/>
    <p:sldId id="289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j8evo7cihDgQGVtZOEpfnDgtLuT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D4D0C52-3892-B57F-E279-A9618BF52F8C}" name="Erlenbach, Terri Ann" initials="ETA" userId="S::terri.erlenbach@nationwide.com::1c41b623-6ecf-4f1e-a774-883d00af5ef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lenbach, Terri A" initials="ETA" lastIdx="2" clrIdx="0">
    <p:extLst>
      <p:ext uri="{19B8F6BF-5375-455C-9EA6-DF929625EA0E}">
        <p15:presenceInfo xmlns:p15="http://schemas.microsoft.com/office/powerpoint/2012/main" userId="S::terri.erlenbach@nationwide.com::1c41b623-6ecf-4f1e-a774-883d00af5ef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7D6A"/>
    <a:srgbClr val="039889"/>
    <a:srgbClr val="FDD5D5"/>
    <a:srgbClr val="B794A1"/>
    <a:srgbClr val="10113D"/>
    <a:srgbClr val="F7F4ED"/>
    <a:srgbClr val="B7941A"/>
    <a:srgbClr val="00C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D85EF9-4636-452A-9F2D-9C15CEEFB31B}" v="5" dt="2023-04-26T16:26:47.9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0" autoAdjust="0"/>
    <p:restoredTop sz="94609"/>
  </p:normalViewPr>
  <p:slideViewPr>
    <p:cSldViewPr snapToGrid="0">
      <p:cViewPr>
        <p:scale>
          <a:sx n="73" d="100"/>
          <a:sy n="73" d="100"/>
        </p:scale>
        <p:origin x="5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" Target="slides/slide4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lenbach, Terri Ann" userId="1c41b623-6ecf-4f1e-a774-883d00af5efc" providerId="ADAL" clId="{A7D85EF9-4636-452A-9F2D-9C15CEEFB31B}"/>
    <pc:docChg chg="undo custSel modSld sldOrd modNotesMaster">
      <pc:chgData name="Erlenbach, Terri Ann" userId="1c41b623-6ecf-4f1e-a774-883d00af5efc" providerId="ADAL" clId="{A7D85EF9-4636-452A-9F2D-9C15CEEFB31B}" dt="2023-04-26T16:35:03.777" v="366" actId="207"/>
      <pc:docMkLst>
        <pc:docMk/>
      </pc:docMkLst>
      <pc:sldChg chg="addSp delSp modSp mod modNotes">
        <pc:chgData name="Erlenbach, Terri Ann" userId="1c41b623-6ecf-4f1e-a774-883d00af5efc" providerId="ADAL" clId="{A7D85EF9-4636-452A-9F2D-9C15CEEFB31B}" dt="2023-04-26T16:26:47.953" v="364"/>
        <pc:sldMkLst>
          <pc:docMk/>
          <pc:sldMk cId="0" sldId="256"/>
        </pc:sldMkLst>
        <pc:spChg chg="add del">
          <ac:chgData name="Erlenbach, Terri Ann" userId="1c41b623-6ecf-4f1e-a774-883d00af5efc" providerId="ADAL" clId="{A7D85EF9-4636-452A-9F2D-9C15CEEFB31B}" dt="2023-04-26T16:25:29.167" v="363" actId="22"/>
          <ac:spMkLst>
            <pc:docMk/>
            <pc:sldMk cId="0" sldId="256"/>
            <ac:spMk id="6" creationId="{A07F1EEC-0F0A-4133-9539-250979F3BF2B}"/>
          </ac:spMkLst>
        </pc:spChg>
        <pc:picChg chg="mod">
          <ac:chgData name="Erlenbach, Terri Ann" userId="1c41b623-6ecf-4f1e-a774-883d00af5efc" providerId="ADAL" clId="{A7D85EF9-4636-452A-9F2D-9C15CEEFB31B}" dt="2023-04-26T16:25:28.750" v="362" actId="1076"/>
          <ac:picMkLst>
            <pc:docMk/>
            <pc:sldMk cId="0" sldId="256"/>
            <ac:picMk id="11" creationId="{E67C51FE-328B-B940-AABD-1632FBC0969E}"/>
          </ac:picMkLst>
        </pc:picChg>
      </pc:sldChg>
      <pc:sldChg chg="modSp mod modNotes">
        <pc:chgData name="Erlenbach, Terri Ann" userId="1c41b623-6ecf-4f1e-a774-883d00af5efc" providerId="ADAL" clId="{A7D85EF9-4636-452A-9F2D-9C15CEEFB31B}" dt="2023-04-26T16:35:03.777" v="366" actId="207"/>
        <pc:sldMkLst>
          <pc:docMk/>
          <pc:sldMk cId="0" sldId="258"/>
        </pc:sldMkLst>
        <pc:spChg chg="mod">
          <ac:chgData name="Erlenbach, Terri Ann" userId="1c41b623-6ecf-4f1e-a774-883d00af5efc" providerId="ADAL" clId="{A7D85EF9-4636-452A-9F2D-9C15CEEFB31B}" dt="2023-04-18T13:14:21.667" v="201" actId="27636"/>
          <ac:spMkLst>
            <pc:docMk/>
            <pc:sldMk cId="0" sldId="258"/>
            <ac:spMk id="5" creationId="{19A31C87-5116-412F-B7A2-0221F2296745}"/>
          </ac:spMkLst>
        </pc:spChg>
        <pc:spChg chg="mod">
          <ac:chgData name="Erlenbach, Terri Ann" userId="1c41b623-6ecf-4f1e-a774-883d00af5efc" providerId="ADAL" clId="{A7D85EF9-4636-452A-9F2D-9C15CEEFB31B}" dt="2023-04-26T16:35:03.777" v="366" actId="207"/>
          <ac:spMkLst>
            <pc:docMk/>
            <pc:sldMk cId="0" sldId="258"/>
            <ac:spMk id="114" creationId="{00000000-0000-0000-0000-000000000000}"/>
          </ac:spMkLst>
        </pc:spChg>
      </pc:sldChg>
      <pc:sldChg chg="addSp delSp modSp mod modNotes">
        <pc:chgData name="Erlenbach, Terri Ann" userId="1c41b623-6ecf-4f1e-a774-883d00af5efc" providerId="ADAL" clId="{A7D85EF9-4636-452A-9F2D-9C15CEEFB31B}" dt="2023-04-26T16:26:47.953" v="364"/>
        <pc:sldMkLst>
          <pc:docMk/>
          <pc:sldMk cId="0" sldId="260"/>
        </pc:sldMkLst>
        <pc:spChg chg="add del mod">
          <ac:chgData name="Erlenbach, Terri Ann" userId="1c41b623-6ecf-4f1e-a774-883d00af5efc" providerId="ADAL" clId="{A7D85EF9-4636-452A-9F2D-9C15CEEFB31B}" dt="2023-04-25T13:29:21.008" v="243" actId="478"/>
          <ac:spMkLst>
            <pc:docMk/>
            <pc:sldMk cId="0" sldId="260"/>
            <ac:spMk id="7" creationId="{887B6332-268E-4782-BCC9-A5DFE3B9C5ED}"/>
          </ac:spMkLst>
        </pc:spChg>
        <pc:spChg chg="mod">
          <ac:chgData name="Erlenbach, Terri Ann" userId="1c41b623-6ecf-4f1e-a774-883d00af5efc" providerId="ADAL" clId="{A7D85EF9-4636-452A-9F2D-9C15CEEFB31B}" dt="2023-04-25T13:51:05.302" v="359" actId="20577"/>
          <ac:spMkLst>
            <pc:docMk/>
            <pc:sldMk cId="0" sldId="260"/>
            <ac:spMk id="146" creationId="{00000000-0000-0000-0000-000000000000}"/>
          </ac:spMkLst>
        </pc:spChg>
        <pc:picChg chg="add del mod">
          <ac:chgData name="Erlenbach, Terri Ann" userId="1c41b623-6ecf-4f1e-a774-883d00af5efc" providerId="ADAL" clId="{A7D85EF9-4636-452A-9F2D-9C15CEEFB31B}" dt="2023-04-18T01:29:20.705" v="18" actId="478"/>
          <ac:picMkLst>
            <pc:docMk/>
            <pc:sldMk cId="0" sldId="260"/>
            <ac:picMk id="16" creationId="{E6DD6549-54FC-4BA4-94BF-B604A3C5CC59}"/>
          </ac:picMkLst>
        </pc:picChg>
      </pc:sldChg>
      <pc:sldChg chg="modSp mod delCm modNotes">
        <pc:chgData name="Erlenbach, Terri Ann" userId="1c41b623-6ecf-4f1e-a774-883d00af5efc" providerId="ADAL" clId="{A7D85EF9-4636-452A-9F2D-9C15CEEFB31B}" dt="2023-04-26T16:26:47.953" v="364"/>
        <pc:sldMkLst>
          <pc:docMk/>
          <pc:sldMk cId="0" sldId="261"/>
        </pc:sldMkLst>
        <pc:spChg chg="mod">
          <ac:chgData name="Erlenbach, Terri Ann" userId="1c41b623-6ecf-4f1e-a774-883d00af5efc" providerId="ADAL" clId="{A7D85EF9-4636-452A-9F2D-9C15CEEFB31B}" dt="2023-04-25T13:50:39.508" v="352" actId="20577"/>
          <ac:spMkLst>
            <pc:docMk/>
            <pc:sldMk cId="0" sldId="261"/>
            <ac:spMk id="136" creationId="{00000000-0000-0000-0000-000000000000}"/>
          </ac:spMkLst>
        </pc:spChg>
      </pc:sldChg>
      <pc:sldChg chg="modSp mod modNotes">
        <pc:chgData name="Erlenbach, Terri Ann" userId="1c41b623-6ecf-4f1e-a774-883d00af5efc" providerId="ADAL" clId="{A7D85EF9-4636-452A-9F2D-9C15CEEFB31B}" dt="2023-04-26T16:26:47.953" v="364"/>
        <pc:sldMkLst>
          <pc:docMk/>
          <pc:sldMk cId="0" sldId="263"/>
        </pc:sldMkLst>
        <pc:spChg chg="mod">
          <ac:chgData name="Erlenbach, Terri Ann" userId="1c41b623-6ecf-4f1e-a774-883d00af5efc" providerId="ADAL" clId="{A7D85EF9-4636-452A-9F2D-9C15CEEFB31B}" dt="2023-04-18T13:13:41.465" v="184" actId="207"/>
          <ac:spMkLst>
            <pc:docMk/>
            <pc:sldMk cId="0" sldId="263"/>
            <ac:spMk id="151" creationId="{00000000-0000-0000-0000-000000000000}"/>
          </ac:spMkLst>
        </pc:spChg>
      </pc:sldChg>
      <pc:sldChg chg="modSp mod ord modNotes">
        <pc:chgData name="Erlenbach, Terri Ann" userId="1c41b623-6ecf-4f1e-a774-883d00af5efc" providerId="ADAL" clId="{A7D85EF9-4636-452A-9F2D-9C15CEEFB31B}" dt="2023-04-26T16:26:47.953" v="364"/>
        <pc:sldMkLst>
          <pc:docMk/>
          <pc:sldMk cId="0" sldId="264"/>
        </pc:sldMkLst>
        <pc:spChg chg="mod">
          <ac:chgData name="Erlenbach, Terri Ann" userId="1c41b623-6ecf-4f1e-a774-883d00af5efc" providerId="ADAL" clId="{A7D85EF9-4636-452A-9F2D-9C15CEEFB31B}" dt="2023-04-18T13:13:11.835" v="182" actId="20577"/>
          <ac:spMkLst>
            <pc:docMk/>
            <pc:sldMk cId="0" sldId="264"/>
            <ac:spMk id="158" creationId="{00000000-0000-0000-0000-000000000000}"/>
          </ac:spMkLst>
        </pc:spChg>
      </pc:sldChg>
      <pc:sldChg chg="ord modNotes">
        <pc:chgData name="Erlenbach, Terri Ann" userId="1c41b623-6ecf-4f1e-a774-883d00af5efc" providerId="ADAL" clId="{A7D85EF9-4636-452A-9F2D-9C15CEEFB31B}" dt="2023-04-26T16:26:47.953" v="364"/>
        <pc:sldMkLst>
          <pc:docMk/>
          <pc:sldMk cId="0" sldId="277"/>
        </pc:sldMkLst>
      </pc:sldChg>
      <pc:sldChg chg="modSp mod modNotes modNotesTx">
        <pc:chgData name="Erlenbach, Terri Ann" userId="1c41b623-6ecf-4f1e-a774-883d00af5efc" providerId="ADAL" clId="{A7D85EF9-4636-452A-9F2D-9C15CEEFB31B}" dt="2023-04-26T16:26:47.953" v="364"/>
        <pc:sldMkLst>
          <pc:docMk/>
          <pc:sldMk cId="2865130027" sldId="282"/>
        </pc:sldMkLst>
        <pc:spChg chg="mod">
          <ac:chgData name="Erlenbach, Terri Ann" userId="1c41b623-6ecf-4f1e-a774-883d00af5efc" providerId="ADAL" clId="{A7D85EF9-4636-452A-9F2D-9C15CEEFB31B}" dt="2023-04-18T01:32:09.350" v="166" actId="1076"/>
          <ac:spMkLst>
            <pc:docMk/>
            <pc:sldMk cId="2865130027" sldId="282"/>
            <ac:spMk id="267" creationId="{00000000-0000-0000-0000-000000000000}"/>
          </ac:spMkLst>
        </pc:spChg>
        <pc:spChg chg="mod">
          <ac:chgData name="Erlenbach, Terri Ann" userId="1c41b623-6ecf-4f1e-a774-883d00af5efc" providerId="ADAL" clId="{A7D85EF9-4636-452A-9F2D-9C15CEEFB31B}" dt="2023-04-18T13:15:00.637" v="227" actId="1076"/>
          <ac:spMkLst>
            <pc:docMk/>
            <pc:sldMk cId="2865130027" sldId="282"/>
            <ac:spMk id="268" creationId="{00000000-0000-0000-0000-000000000000}"/>
          </ac:spMkLst>
        </pc:spChg>
      </pc:sldChg>
      <pc:sldChg chg="modNotes">
        <pc:chgData name="Erlenbach, Terri Ann" userId="1c41b623-6ecf-4f1e-a774-883d00af5efc" providerId="ADAL" clId="{A7D85EF9-4636-452A-9F2D-9C15CEEFB31B}" dt="2023-04-26T16:26:47.953" v="364"/>
        <pc:sldMkLst>
          <pc:docMk/>
          <pc:sldMk cId="2155933158" sldId="289"/>
        </pc:sldMkLst>
      </pc:sldChg>
      <pc:sldChg chg="modSp mod modNotes">
        <pc:chgData name="Erlenbach, Terri Ann" userId="1c41b623-6ecf-4f1e-a774-883d00af5efc" providerId="ADAL" clId="{A7D85EF9-4636-452A-9F2D-9C15CEEFB31B}" dt="2023-04-26T16:26:47.953" v="364"/>
        <pc:sldMkLst>
          <pc:docMk/>
          <pc:sldMk cId="3376381742" sldId="290"/>
        </pc:sldMkLst>
        <pc:spChg chg="mod">
          <ac:chgData name="Erlenbach, Terri Ann" userId="1c41b623-6ecf-4f1e-a774-883d00af5efc" providerId="ADAL" clId="{A7D85EF9-4636-452A-9F2D-9C15CEEFB31B}" dt="2023-04-25T13:43:53.953" v="341" actId="20577"/>
          <ac:spMkLst>
            <pc:docMk/>
            <pc:sldMk cId="3376381742" sldId="290"/>
            <ac:spMk id="6" creationId="{72E4B4E6-77BD-4179-9547-64B32D0BCBA5}"/>
          </ac:spMkLst>
        </pc:spChg>
      </pc:sldChg>
      <pc:sldChg chg="modSp mod ord modNotes">
        <pc:chgData name="Erlenbach, Terri Ann" userId="1c41b623-6ecf-4f1e-a774-883d00af5efc" providerId="ADAL" clId="{A7D85EF9-4636-452A-9F2D-9C15CEEFB31B}" dt="2023-04-26T16:26:47.953" v="364"/>
        <pc:sldMkLst>
          <pc:docMk/>
          <pc:sldMk cId="1789163692" sldId="291"/>
        </pc:sldMkLst>
        <pc:spChg chg="mod">
          <ac:chgData name="Erlenbach, Terri Ann" userId="1c41b623-6ecf-4f1e-a774-883d00af5efc" providerId="ADAL" clId="{A7D85EF9-4636-452A-9F2D-9C15CEEFB31B}" dt="2023-04-25T13:48:22.476" v="342" actId="20577"/>
          <ac:spMkLst>
            <pc:docMk/>
            <pc:sldMk cId="1789163692" sldId="291"/>
            <ac:spMk id="6" creationId="{72E4B4E6-77BD-4179-9547-64B32D0BCBA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96" name="Google Shape;96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2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65" name="Google Shape;265;p2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1388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96" name="Google Shape;96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5066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r>
              <a:rPr lang="en-US" dirty="0"/>
              <a:t> </a:t>
            </a:r>
            <a:endParaRPr dirty="0"/>
          </a:p>
          <a:p>
            <a:pPr marL="0" indent="0"/>
            <a:endParaRPr dirty="0"/>
          </a:p>
        </p:txBody>
      </p:sp>
      <p:sp>
        <p:nvSpPr>
          <p:cNvPr id="104" name="Google Shape;104;p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9555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r>
              <a:rPr lang="en-US" dirty="0"/>
              <a:t> </a:t>
            </a:r>
            <a:endParaRPr dirty="0"/>
          </a:p>
          <a:p>
            <a:pPr marL="0" indent="0"/>
            <a:endParaRPr dirty="0"/>
          </a:p>
        </p:txBody>
      </p:sp>
      <p:sp>
        <p:nvSpPr>
          <p:cNvPr id="104" name="Google Shape;104;p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8822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r>
              <a:rPr lang="en-US" dirty="0"/>
              <a:t>updated</a:t>
            </a:r>
            <a:endParaRPr dirty="0"/>
          </a:p>
        </p:txBody>
      </p:sp>
      <p:sp>
        <p:nvSpPr>
          <p:cNvPr id="111" name="Google Shape;111;p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4</a:t>
            </a:fld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r>
              <a:rPr lang="en-US" dirty="0"/>
              <a:t>updated</a:t>
            </a:r>
            <a:endParaRPr dirty="0"/>
          </a:p>
        </p:txBody>
      </p:sp>
      <p:sp>
        <p:nvSpPr>
          <p:cNvPr id="132" name="Google Shape;132;p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5</a:t>
            </a:fld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r>
              <a:rPr lang="en-US" dirty="0"/>
              <a:t> </a:t>
            </a:r>
            <a:endParaRPr dirty="0"/>
          </a:p>
          <a:p>
            <a:pPr marL="0" indent="0"/>
            <a:endParaRPr dirty="0"/>
          </a:p>
        </p:txBody>
      </p:sp>
      <p:sp>
        <p:nvSpPr>
          <p:cNvPr id="125" name="Google Shape;125;p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6</a:t>
            </a:fld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48" name="Google Shape;148;p8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7</a:t>
            </a:fld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55" name="Google Shape;155;p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8</a:t>
            </a:fld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2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65" name="Google Shape;265;p2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9</a:t>
            </a:fld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3F56E-D772-D649-A358-A7667E8D4E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D1D1EC-AB94-CE47-8237-514DF978C4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A3D6A-387B-8D4D-B78B-4FBD5CB8E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60B0A-A030-9543-A286-D7C69F35D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9E454-3F31-4741-9671-474B27252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18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D595F-399E-0E49-9AFB-83F4041A7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1BD4F-50E2-3540-97E6-AF62CDB03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E89D6-21E0-774C-9CB5-F1ED9572C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47555-D7E4-5147-BE8D-B6FB69802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6B012-0CFA-EE4C-95BE-D76FDC5B5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143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F28322-C910-CE4D-BED8-A88536D763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41E550-6159-4A4D-8335-5D19693D8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2A720-230B-374B-B27F-F2A0839CF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B833F-74A2-8F4B-A42A-5D3ABA6CD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66F21-6878-9648-84FF-299DBD1C3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239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0A86A-811E-EE49-A6CE-568FF57C9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1BB36-CEF2-C843-B877-133A19D5D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FF836-B85D-A34E-AFD8-02043D7F7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4C607-FA21-3B41-86F3-17A540B15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93979-A45E-1745-A413-374438D78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097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F10DE-4ADD-064E-BB4A-B2586E0E1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292E5D-20BA-1948-BE5E-C168E7BC4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2C7CE-5EB9-2549-951D-CE0E27110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93B1F-0711-A043-A38C-C25381541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86626-A62E-364A-A0D2-54C10AE62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317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25D29-2667-7E45-BC90-BE2CC8450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B1692-09A8-EC4F-9DA9-7B6FFA6F4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90ABFE-7E01-3C4A-8278-E78EF11E6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8C29A1-14F9-FF4B-B997-43EAC58B7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A594B4-A716-354F-99AE-2CC871FFF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526798-5000-604D-BC4A-13F4825D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98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D5EC0-5311-014C-AF98-3A2B74E41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196F-EB2E-044A-9164-A2C749CC1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EE7C1-270F-EA4D-BA2D-140AF37ED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403632-3A50-9542-869A-634285F523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6B3BB1-1EFF-1E4D-AA9B-9AA1FEBA1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5F8ABA-879D-7B43-BFDC-180E418AF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5CD4FC-FA7E-5343-9FD6-12AA4CDE4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F95F34-C071-2042-8719-2AB40C6ED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348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54E0B-1F21-6F42-9B13-458BF3EB0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D6FE3A-BC5B-0D40-A309-966EF337F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398A92-910A-ED40-8DB3-6552B2A67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DA1D73-AA6E-B246-8916-54682B3DB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73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D0A59F-4546-A142-B705-3B7508B9F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7AAC51-39B2-2245-9A47-FF0FE95EE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AD2BB-6E00-4B4E-B114-50CE639F7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562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7BEDB-C80A-1245-B857-19EA09CF9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BEABE-48C5-3546-81CC-124CDB3CB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A609C6-67C0-0644-89FC-549266686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E0263E-B73D-8049-887C-10F3322B1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FF64F-3BD5-5541-9B4C-ADB2BEDB0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7A97E-69DE-B848-B947-DE6975870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302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8F765-9C25-3F4D-B6A0-76D81B6E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260381-6D6D-E747-B482-5655DD22DB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7F1BF2-90BF-C740-B67E-F05FDF15F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56F3E6-18AF-2045-86D2-67D9030CC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66D624-CB3D-7D4A-9E44-365A7649D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DD210-2021-F940-BC78-ECFB4C4B6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70300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4AEFB7-A178-074D-A947-2120AF53E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17CBD-D92B-EA46-BF96-40E6D89A5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DCD47-EFFF-7449-A99A-A7A1E4E41F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91EF8-DB44-BD4B-8E83-87BA318103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B62C4-564F-394D-96AA-FC320C1DB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60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5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>
            <a:solidFill>
              <a:srgbClr val="FE7A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imeline&#10;&#10;Description automatically generated with low confidence">
            <a:extLst>
              <a:ext uri="{FF2B5EF4-FFF2-40B4-BE49-F238E27FC236}">
                <a16:creationId xmlns:a16="http://schemas.microsoft.com/office/drawing/2014/main" id="{E67C51FE-328B-B940-AABD-1632FBC096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61860" y="1158181"/>
            <a:ext cx="7009396" cy="4535491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C164D81-518A-2E42-BFF6-4F563D02CE55}"/>
              </a:ext>
            </a:extLst>
          </p:cNvPr>
          <p:cNvSpPr txBox="1">
            <a:spLocks/>
          </p:cNvSpPr>
          <p:nvPr/>
        </p:nvSpPr>
        <p:spPr>
          <a:xfrm>
            <a:off x="481369" y="2332277"/>
            <a:ext cx="2933166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/>
            <a:r>
              <a:rPr lang="en-US" sz="24000" b="1" dirty="0">
                <a:solidFill>
                  <a:srgbClr val="10113D"/>
                </a:solidFill>
                <a:latin typeface="+mj-lt"/>
              </a:rPr>
              <a:t>NAWN</a:t>
            </a:r>
          </a:p>
          <a:p>
            <a:pPr marL="114300"/>
            <a:r>
              <a:rPr lang="en-US" sz="9600" b="1" dirty="0">
                <a:solidFill>
                  <a:srgbClr val="039889"/>
                </a:solidFill>
                <a:latin typeface="+mj-lt"/>
              </a:rPr>
              <a:t>ANNUAL MEETING</a:t>
            </a:r>
          </a:p>
          <a:p>
            <a:pPr marL="114300"/>
            <a:endParaRPr lang="en-US" sz="16000" dirty="0">
              <a:latin typeface="+mj-lt"/>
            </a:endParaRPr>
          </a:p>
          <a:p>
            <a:pPr marL="114300"/>
            <a:r>
              <a:rPr lang="en-US" sz="8000" b="1" dirty="0">
                <a:solidFill>
                  <a:srgbClr val="B794A1"/>
                </a:solidFill>
                <a:latin typeface="+mj-lt"/>
              </a:rPr>
              <a:t>April 26, 2023</a:t>
            </a:r>
          </a:p>
          <a:p>
            <a:endParaRPr lang="en-US" sz="5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3" name="Rectangle 286">
            <a:extLst>
              <a:ext uri="{FF2B5EF4-FFF2-40B4-BE49-F238E27FC236}">
                <a16:creationId xmlns:a16="http://schemas.microsoft.com/office/drawing/2014/main" id="{F32EECC4-D8CC-44EE-AF29-7656D1E0A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Rectangle 288">
            <a:extLst>
              <a:ext uri="{FF2B5EF4-FFF2-40B4-BE49-F238E27FC236}">
                <a16:creationId xmlns:a16="http://schemas.microsoft.com/office/drawing/2014/main" id="{5A52CDDA-CD4F-435A-B89F-1754AE6F8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7473"/>
            <a:ext cx="9144000" cy="6865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Rectangle 290">
            <a:extLst>
              <a:ext uri="{FF2B5EF4-FFF2-40B4-BE49-F238E27FC236}">
                <a16:creationId xmlns:a16="http://schemas.microsoft.com/office/drawing/2014/main" id="{3F92155C-6F36-45A9-B413-04F7CBA31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640" y="685799"/>
            <a:ext cx="7818718" cy="5486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Google Shape;267;p23"/>
          <p:cNvSpPr txBox="1">
            <a:spLocks noGrp="1"/>
          </p:cNvSpPr>
          <p:nvPr>
            <p:ph type="title"/>
          </p:nvPr>
        </p:nvSpPr>
        <p:spPr>
          <a:xfrm>
            <a:off x="1281847" y="896518"/>
            <a:ext cx="6580306" cy="1080017"/>
          </a:xfrm>
          <a:prstGeom prst="rect">
            <a:avLst/>
          </a:prstGeom>
        </p:spPr>
        <p:txBody>
          <a:bodyPr spcFirstLastPara="1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Early 2023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Highlights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</a:p>
        </p:txBody>
      </p:sp>
      <p:pic>
        <p:nvPicPr>
          <p:cNvPr id="2" name="8CAEA1B3-FE83-4F71-AC3A-CCC45544991D" descr="IMG_9627.JPG">
            <a:extLst>
              <a:ext uri="{FF2B5EF4-FFF2-40B4-BE49-F238E27FC236}">
                <a16:creationId xmlns:a16="http://schemas.microsoft.com/office/drawing/2014/main" id="{9F186C88-3536-43C2-9AF5-2F18A50A0A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0" r="12444" b="-1"/>
          <a:stretch/>
        </p:blipFill>
        <p:spPr bwMode="auto">
          <a:xfrm>
            <a:off x="9143999" y="-7472"/>
            <a:ext cx="3048001" cy="230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8" name="Google Shape;268;p23"/>
          <p:cNvSpPr txBox="1">
            <a:spLocks noGrp="1"/>
          </p:cNvSpPr>
          <p:nvPr>
            <p:ph idx="1"/>
          </p:nvPr>
        </p:nvSpPr>
        <p:spPr>
          <a:xfrm>
            <a:off x="1384716" y="2265673"/>
            <a:ext cx="6580307" cy="4486310"/>
          </a:xfrm>
          <a:prstGeom prst="rect">
            <a:avLst/>
          </a:prstGeom>
        </p:spPr>
        <p:txBody>
          <a:bodyPr spcFirstLastPara="1" lIns="45700" tIns="45700" rIns="45700" bIns="45700" anchor="t" anchorCtr="0">
            <a:normAutofit fontScale="77500" lnSpcReduction="20000"/>
          </a:bodyPr>
          <a:lstStyle/>
          <a:p>
            <a:pPr marL="342900" lvl="0" rtl="0"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</a:pPr>
            <a:endParaRPr lang="en-US" sz="23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lvl="0" rtl="0"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Conducted a </a:t>
            </a:r>
            <a:r>
              <a:rPr lang="en-US" sz="2300" b="1" dirty="0">
                <a:solidFill>
                  <a:srgbClr val="FE7D6A"/>
                </a:solidFill>
              </a:rPr>
              <a:t>M</a:t>
            </a:r>
            <a:r>
              <a:rPr lang="en-US" sz="2300" b="1" dirty="0">
                <a:solidFill>
                  <a:srgbClr val="FE7D6A"/>
                </a:solidFill>
                <a:latin typeface="+mn-lt"/>
              </a:rPr>
              <a:t>ember </a:t>
            </a:r>
            <a:r>
              <a:rPr lang="en-US" sz="2300" b="1" dirty="0">
                <a:solidFill>
                  <a:srgbClr val="FE7D6A"/>
                </a:solidFill>
              </a:rPr>
              <a:t>S</a:t>
            </a:r>
            <a:r>
              <a:rPr lang="en-US" sz="2300" b="1" dirty="0">
                <a:solidFill>
                  <a:srgbClr val="FE7D6A"/>
                </a:solidFill>
                <a:latin typeface="+mn-lt"/>
              </a:rPr>
              <a:t>urvey </a:t>
            </a:r>
            <a:r>
              <a:rPr lang="en-US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(January-March) </a:t>
            </a:r>
          </a:p>
          <a:p>
            <a:pPr marL="342900" lvl="0" rtl="0"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</a:pPr>
            <a:endParaRPr lang="en-US" sz="2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0" rtl="0"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Participated in a </a:t>
            </a:r>
            <a:r>
              <a:rPr lang="en-US" sz="2300" b="1" dirty="0">
                <a:solidFill>
                  <a:srgbClr val="FE7D6A"/>
                </a:solidFill>
              </a:rPr>
              <a:t>Blanket Drive </a:t>
            </a:r>
            <a:r>
              <a:rPr lang="en-US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the homeless (January)</a:t>
            </a:r>
            <a:endParaRPr lang="en-US" sz="23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lvl="0" rtl="0"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</a:pPr>
            <a:endParaRPr lang="en-US" sz="2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0" rtl="0"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Hosted a cozy </a:t>
            </a:r>
            <a:r>
              <a:rPr lang="en-US" sz="2300" b="1" dirty="0">
                <a:solidFill>
                  <a:srgbClr val="FE7D6A"/>
                </a:solidFill>
                <a:latin typeface="+mn-lt"/>
              </a:rPr>
              <a:t>Social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night in (February)</a:t>
            </a:r>
          </a:p>
          <a:p>
            <a:pPr marL="114300" lvl="0" indent="0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lang="en-US" sz="23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lvl="0" rtl="0"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Donated </a:t>
            </a:r>
            <a:r>
              <a:rPr lang="en-US" sz="2300" b="1" dirty="0">
                <a:solidFill>
                  <a:srgbClr val="FE7D6A"/>
                </a:solidFill>
                <a:latin typeface="+mn-lt"/>
              </a:rPr>
              <a:t>Birthday Bags </a:t>
            </a:r>
            <a:r>
              <a:rPr lang="en-US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to the New Albany Food Pantry (February/March)</a:t>
            </a:r>
          </a:p>
          <a:p>
            <a:pPr marL="114300" indent="0">
              <a:spcBef>
                <a:spcPts val="0"/>
              </a:spcBef>
              <a:buSzPts val="2200"/>
              <a:buNone/>
            </a:pPr>
            <a:endParaRPr lang="en-US" sz="23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>
              <a:spcBef>
                <a:spcPts val="0"/>
              </a:spcBef>
              <a:buSzPts val="220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Organized </a:t>
            </a:r>
            <a:r>
              <a:rPr lang="en-US" sz="2300" b="1" dirty="0">
                <a:solidFill>
                  <a:srgbClr val="FE7D6A"/>
                </a:solidFill>
                <a:latin typeface="+mn-lt"/>
              </a:rPr>
              <a:t>Galentine Valentine Package Matches </a:t>
            </a:r>
            <a:r>
              <a:rPr lang="en-US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(February)</a:t>
            </a:r>
          </a:p>
          <a:p>
            <a:pPr marL="342900">
              <a:spcBef>
                <a:spcPts val="0"/>
              </a:spcBef>
              <a:buSzPts val="2200"/>
              <a:buFont typeface="Arial" panose="020B0604020202020204" pitchFamily="34" charset="0"/>
              <a:buChar char="•"/>
            </a:pPr>
            <a:endParaRPr lang="en-US" sz="2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>
              <a:spcBef>
                <a:spcPts val="0"/>
              </a:spcBef>
              <a:buSzPts val="220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Held a </a:t>
            </a:r>
            <a:r>
              <a:rPr lang="en-US" sz="2300" b="1" dirty="0">
                <a:solidFill>
                  <a:srgbClr val="FE7D6A"/>
                </a:solidFill>
                <a:latin typeface="+mn-lt"/>
              </a:rPr>
              <a:t>Mardi Gras Mixer </a:t>
            </a:r>
            <a:r>
              <a:rPr lang="en-US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(February)</a:t>
            </a:r>
          </a:p>
          <a:p>
            <a:pPr marL="342900">
              <a:spcBef>
                <a:spcPts val="0"/>
              </a:spcBef>
              <a:buSzPts val="2200"/>
              <a:buFont typeface="Arial" panose="020B0604020202020204" pitchFamily="34" charset="0"/>
              <a:buChar char="•"/>
            </a:pPr>
            <a:endParaRPr lang="en-US" sz="2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>
              <a:spcBef>
                <a:spcPts val="0"/>
              </a:spcBef>
              <a:buSzPts val="2200"/>
            </a:pPr>
            <a:r>
              <a:rPr lang="en-US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Held our annual </a:t>
            </a:r>
            <a:r>
              <a:rPr lang="en-US" sz="2300" b="1" dirty="0">
                <a:solidFill>
                  <a:srgbClr val="FE7D6A"/>
                </a:solidFill>
                <a:latin typeface="+mn-lt"/>
              </a:rPr>
              <a:t>Open House </a:t>
            </a:r>
            <a:r>
              <a:rPr lang="en-US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(</a:t>
            </a:r>
            <a:r>
              <a:rPr lang="en-US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March</a:t>
            </a:r>
            <a:r>
              <a:rPr lang="en-US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)</a:t>
            </a:r>
          </a:p>
          <a:p>
            <a:pPr marL="114300" lvl="0" indent="0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lang="en-US" sz="2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0" rtl="0"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Held annual </a:t>
            </a:r>
            <a:r>
              <a:rPr lang="en-US" sz="2300" b="1" dirty="0">
                <a:solidFill>
                  <a:srgbClr val="FE7D6A"/>
                </a:solidFill>
                <a:latin typeface="+mn-lt"/>
              </a:rPr>
              <a:t>An Evening in New Albany </a:t>
            </a:r>
            <a:r>
              <a:rPr lang="en-US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(April)</a:t>
            </a:r>
          </a:p>
          <a:p>
            <a:pPr marL="342900" lvl="0" rtl="0"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</a:pPr>
            <a:endParaRPr lang="en-US" sz="2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14300" lvl="0" indent="0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lvl="0" rtl="0"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</a:pPr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lvl="0" rtl="0"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</a:pPr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lvl="0" rtl="0"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</a:pPr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lvl="0" rtl="0"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</a:pPr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lvl="0" rtl="0"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</a:pPr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0" lvl="0" indent="0" rtl="0">
              <a:spcBef>
                <a:spcPts val="1400"/>
              </a:spcBef>
              <a:spcAft>
                <a:spcPts val="0"/>
              </a:spcAft>
              <a:buSzPts val="2200"/>
              <a:buNone/>
            </a:pPr>
            <a:b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9C214DA7-23FA-420A-8CB0-0F863689B6F1" descr="IMG_9628.JPG">
            <a:extLst>
              <a:ext uri="{FF2B5EF4-FFF2-40B4-BE49-F238E27FC236}">
                <a16:creationId xmlns:a16="http://schemas.microsoft.com/office/drawing/2014/main" id="{E73AD6A4-7ACD-4FE2-A804-EDC18BE82B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9" b="10029"/>
          <a:stretch/>
        </p:blipFill>
        <p:spPr bwMode="auto">
          <a:xfrm>
            <a:off x="9143999" y="2300819"/>
            <a:ext cx="3048001" cy="224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28E7110B-AB41-4CB6-B4C3-65F8C60BAE92" descr="IMG_9638.JPG">
            <a:extLst>
              <a:ext uri="{FF2B5EF4-FFF2-40B4-BE49-F238E27FC236}">
                <a16:creationId xmlns:a16="http://schemas.microsoft.com/office/drawing/2014/main" id="{23065367-FDA0-4C9B-A0C9-F32A9F7D4A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" r="608" b="-3"/>
          <a:stretch/>
        </p:blipFill>
        <p:spPr bwMode="auto">
          <a:xfrm>
            <a:off x="9143999" y="4549708"/>
            <a:ext cx="3048001" cy="231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130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5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>
            <a:solidFill>
              <a:srgbClr val="FE7A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C164D81-518A-2E42-BFF6-4F563D02CE55}"/>
              </a:ext>
            </a:extLst>
          </p:cNvPr>
          <p:cNvSpPr txBox="1">
            <a:spLocks/>
          </p:cNvSpPr>
          <p:nvPr/>
        </p:nvSpPr>
        <p:spPr>
          <a:xfrm>
            <a:off x="481379" y="2920752"/>
            <a:ext cx="2933166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/>
            <a:r>
              <a:rPr lang="en-US" sz="24000" b="1" dirty="0">
                <a:solidFill>
                  <a:srgbClr val="10113D"/>
                </a:solidFill>
                <a:latin typeface="+mj-lt"/>
              </a:rPr>
              <a:t>THANK</a:t>
            </a:r>
          </a:p>
          <a:p>
            <a:pPr marL="114300"/>
            <a:r>
              <a:rPr lang="en-US" sz="24000" b="1" dirty="0">
                <a:solidFill>
                  <a:srgbClr val="10113D"/>
                </a:solidFill>
                <a:latin typeface="+mj-lt"/>
              </a:rPr>
              <a:t>YOU</a:t>
            </a:r>
          </a:p>
          <a:p>
            <a:endParaRPr lang="en-US" sz="5600" dirty="0"/>
          </a:p>
        </p:txBody>
      </p:sp>
      <p:sp>
        <p:nvSpPr>
          <p:cNvPr id="5" name="Google Shape;178;p12">
            <a:extLst>
              <a:ext uri="{FF2B5EF4-FFF2-40B4-BE49-F238E27FC236}">
                <a16:creationId xmlns:a16="http://schemas.microsoft.com/office/drawing/2014/main" id="{858D8C0D-BA04-EC47-8BE3-7A965E01254A}"/>
              </a:ext>
            </a:extLst>
          </p:cNvPr>
          <p:cNvSpPr txBox="1">
            <a:spLocks/>
          </p:cNvSpPr>
          <p:nvPr/>
        </p:nvSpPr>
        <p:spPr>
          <a:xfrm>
            <a:off x="2789363" y="2104930"/>
            <a:ext cx="9720262" cy="350862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6900" indent="-457200">
              <a:spcBef>
                <a:spcPts val="0"/>
              </a:spcBef>
              <a:buClr>
                <a:schemeClr val="dk1"/>
              </a:buClr>
              <a:buSzPts val="1400"/>
            </a:pPr>
            <a:r>
              <a:rPr lang="en-US" b="1" dirty="0">
                <a:solidFill>
                  <a:srgbClr val="039889"/>
                </a:solidFill>
              </a:rPr>
              <a:t>Visit our new website: NAWN.org</a:t>
            </a:r>
          </a:p>
          <a:p>
            <a:pPr marL="914400" indent="-457200">
              <a:spcBef>
                <a:spcPts val="0"/>
              </a:spcBef>
            </a:pPr>
            <a:endParaRPr lang="en-US" dirty="0">
              <a:solidFill>
                <a:schemeClr val="dk1"/>
              </a:solidFill>
            </a:endParaRPr>
          </a:p>
          <a:p>
            <a:pPr marL="596900" indent="-457200">
              <a:spcBef>
                <a:spcPts val="0"/>
              </a:spcBef>
              <a:buClr>
                <a:schemeClr val="dk1"/>
              </a:buClr>
              <a:buSzPts val="1400"/>
            </a:pPr>
            <a:r>
              <a:rPr lang="en-US" b="1" dirty="0">
                <a:solidFill>
                  <a:srgbClr val="FE7D6A"/>
                </a:solidFill>
              </a:rPr>
              <a:t>“Like” us on Facebook</a:t>
            </a:r>
          </a:p>
          <a:p>
            <a:pPr marL="139700">
              <a:spcBef>
                <a:spcPts val="0"/>
              </a:spcBef>
              <a:buClr>
                <a:schemeClr val="dk1"/>
              </a:buClr>
              <a:buSzPts val="1400"/>
            </a:pPr>
            <a:endParaRPr lang="en-US" dirty="0">
              <a:solidFill>
                <a:schemeClr val="dk1"/>
              </a:solidFill>
            </a:endParaRPr>
          </a:p>
          <a:p>
            <a:pPr marL="596900" indent="-457200">
              <a:spcBef>
                <a:spcPts val="0"/>
              </a:spcBef>
              <a:buClr>
                <a:schemeClr val="dk1"/>
              </a:buClr>
              <a:buSzPts val="1400"/>
            </a:pPr>
            <a:r>
              <a:rPr lang="en-US" dirty="0">
                <a:solidFill>
                  <a:srgbClr val="B794A1"/>
                </a:solidFill>
              </a:rPr>
              <a:t>“Join” our closed Facebook Group - “NAWN Chat”</a:t>
            </a:r>
          </a:p>
          <a:p>
            <a:pPr marL="914400" indent="-457200">
              <a:spcBef>
                <a:spcPts val="0"/>
              </a:spcBef>
            </a:pPr>
            <a:endParaRPr lang="en-US" dirty="0">
              <a:solidFill>
                <a:schemeClr val="dk1"/>
              </a:solidFill>
            </a:endParaRPr>
          </a:p>
          <a:p>
            <a:pPr marL="596900" indent="-457200">
              <a:spcBef>
                <a:spcPts val="0"/>
              </a:spcBef>
              <a:buClr>
                <a:schemeClr val="dk1"/>
              </a:buClr>
              <a:buSzPts val="1400"/>
            </a:pPr>
            <a:r>
              <a:rPr lang="en-US" dirty="0">
                <a:solidFill>
                  <a:schemeClr val="dk1"/>
                </a:solidFill>
              </a:rPr>
              <a:t>“Follow” on Instagram</a:t>
            </a:r>
          </a:p>
          <a:p>
            <a:pPr marL="914400" indent="-457200">
              <a:spcBef>
                <a:spcPts val="0"/>
              </a:spcBef>
            </a:pPr>
            <a:endParaRPr lang="en-US" dirty="0">
              <a:solidFill>
                <a:schemeClr val="dk1"/>
              </a:solidFill>
            </a:endParaRPr>
          </a:p>
          <a:p>
            <a:pPr marL="596900" indent="-457200">
              <a:spcBef>
                <a:spcPts val="0"/>
              </a:spcBef>
              <a:buClr>
                <a:schemeClr val="dk1"/>
              </a:buClr>
              <a:buSzPts val="1400"/>
            </a:pPr>
            <a:r>
              <a:rPr lang="en-US" dirty="0">
                <a:solidFill>
                  <a:srgbClr val="002060"/>
                </a:solidFill>
              </a:rPr>
              <a:t>“Follow” us on LinkedIn</a:t>
            </a:r>
          </a:p>
          <a:p>
            <a:pPr algn="l">
              <a:spcBef>
                <a:spcPts val="0"/>
              </a:spcBef>
            </a:pPr>
            <a:endParaRPr lang="en-US" dirty="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  <p:extLst>
      <p:ext uri="{BB962C8B-B14F-4D97-AF65-F5344CB8AC3E}">
        <p14:creationId xmlns:p14="http://schemas.microsoft.com/office/powerpoint/2010/main" val="2155933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C5433D-E95C-4E5E-A135-473DA3DFD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8307" y="1049866"/>
            <a:ext cx="11361307" cy="609600"/>
          </a:xfrm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en-US" sz="4000" b="1" dirty="0">
                <a:latin typeface="+mj-lt"/>
              </a:rPr>
              <a:t>Current NAWN Leadership: June 2022 - May 2023 Board &amp; Committee Leads</a:t>
            </a:r>
          </a:p>
          <a:p>
            <a:endParaRPr lang="en-US" sz="5600" dirty="0"/>
          </a:p>
        </p:txBody>
      </p:sp>
      <p:sp>
        <p:nvSpPr>
          <p:cNvPr id="4" name="Google Shape;135;p6">
            <a:extLst>
              <a:ext uri="{FF2B5EF4-FFF2-40B4-BE49-F238E27FC236}">
                <a16:creationId xmlns:a16="http://schemas.microsoft.com/office/drawing/2014/main" id="{9EA522F0-2461-440D-834E-DB2C90FA0DF1}"/>
              </a:ext>
            </a:extLst>
          </p:cNvPr>
          <p:cNvSpPr txBox="1">
            <a:spLocks/>
          </p:cNvSpPr>
          <p:nvPr/>
        </p:nvSpPr>
        <p:spPr>
          <a:xfrm>
            <a:off x="502165" y="1863349"/>
            <a:ext cx="5697414" cy="3985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wentieth Century"/>
              <a:buChar char=" "/>
              <a:defRPr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91440" indent="-91440">
              <a:spcBef>
                <a:spcPts val="0"/>
              </a:spcBef>
              <a:buSzPts val="1200"/>
            </a:pPr>
            <a:br>
              <a:rPr lang="en-US" sz="1200" b="1" dirty="0"/>
            </a:br>
            <a:r>
              <a:rPr lang="en-US" sz="1600" b="1" dirty="0">
                <a:latin typeface="+mj-lt"/>
              </a:rPr>
              <a:t>VOTING BOARD:</a:t>
            </a:r>
          </a:p>
          <a:p>
            <a:pPr marL="91440" indent="-91440">
              <a:spcBef>
                <a:spcPts val="0"/>
              </a:spcBef>
              <a:buSzPts val="1200"/>
            </a:pPr>
            <a:endParaRPr lang="en-US" sz="1200" b="1" dirty="0">
              <a:latin typeface="+mj-lt"/>
            </a:endParaRPr>
          </a:p>
          <a:p>
            <a:pPr marL="91440" indent="-91440">
              <a:spcBef>
                <a:spcPts val="0"/>
              </a:spcBef>
              <a:buSzPts val="1200"/>
            </a:pPr>
            <a:r>
              <a:rPr lang="en-US" sz="1600" dirty="0">
                <a:latin typeface="+mj-lt"/>
              </a:rPr>
              <a:t>President: 	Jackie MacLaren</a:t>
            </a:r>
          </a:p>
          <a:p>
            <a:pPr marL="91440" indent="-91440">
              <a:spcBef>
                <a:spcPts val="0"/>
              </a:spcBef>
              <a:buSzPts val="1200"/>
            </a:pPr>
            <a:r>
              <a:rPr lang="en-US" sz="1600" dirty="0">
                <a:latin typeface="+mj-lt"/>
              </a:rPr>
              <a:t>Vice President:	Chandra Verbic</a:t>
            </a:r>
          </a:p>
          <a:p>
            <a:pPr marL="91440" indent="-91440">
              <a:spcBef>
                <a:spcPts val="0"/>
              </a:spcBef>
              <a:buSzPts val="1200"/>
            </a:pPr>
            <a:r>
              <a:rPr lang="en-US" sz="1600" dirty="0">
                <a:latin typeface="+mj-lt"/>
              </a:rPr>
              <a:t>Treasurer:	Piper Wright</a:t>
            </a:r>
          </a:p>
          <a:p>
            <a:pPr marL="91440" indent="-91440">
              <a:spcBef>
                <a:spcPts val="0"/>
              </a:spcBef>
              <a:buSzPts val="1200"/>
            </a:pPr>
            <a:r>
              <a:rPr lang="en-US" sz="1600" dirty="0">
                <a:latin typeface="+mj-lt"/>
              </a:rPr>
              <a:t>Secretary:		Andrea Wiltrout</a:t>
            </a:r>
          </a:p>
          <a:p>
            <a:pPr marL="91440" indent="-91440">
              <a:spcBef>
                <a:spcPts val="0"/>
              </a:spcBef>
              <a:buSzPts val="1200"/>
            </a:pPr>
            <a:r>
              <a:rPr lang="en-US" sz="1600" dirty="0">
                <a:latin typeface="+mj-lt"/>
              </a:rPr>
              <a:t>Communications:	Jamie Curtis</a:t>
            </a:r>
          </a:p>
          <a:p>
            <a:pPr marL="91440" indent="-91440">
              <a:spcBef>
                <a:spcPts val="0"/>
              </a:spcBef>
              <a:buSzPts val="1200"/>
            </a:pPr>
            <a:r>
              <a:rPr lang="en-US" sz="1600" dirty="0">
                <a:latin typeface="+mj-lt"/>
              </a:rPr>
              <a:t>Operations:	Tiffany Colucci</a:t>
            </a:r>
          </a:p>
          <a:p>
            <a:pPr marL="91440" indent="-91440">
              <a:spcBef>
                <a:spcPts val="0"/>
              </a:spcBef>
              <a:buSzPts val="1200"/>
            </a:pPr>
            <a:r>
              <a:rPr lang="en-US" sz="1600" dirty="0">
                <a:latin typeface="+mj-lt"/>
              </a:rPr>
              <a:t>Events:		Lauren Amery &amp; Nichol Butsky </a:t>
            </a:r>
          </a:p>
          <a:p>
            <a:pPr marL="91440" indent="-91440">
              <a:spcBef>
                <a:spcPts val="0"/>
              </a:spcBef>
              <a:buSzPts val="1200"/>
            </a:pPr>
            <a:r>
              <a:rPr lang="en-US" sz="1600" dirty="0">
                <a:latin typeface="+mj-lt"/>
              </a:rPr>
              <a:t>Social:		Erin Spalding</a:t>
            </a:r>
          </a:p>
          <a:p>
            <a:pPr marL="91440" indent="-91440">
              <a:spcBef>
                <a:spcPts val="0"/>
              </a:spcBef>
              <a:buSzPts val="1200"/>
            </a:pPr>
            <a:r>
              <a:rPr lang="en-US" sz="1600" dirty="0">
                <a:latin typeface="+mj-lt"/>
              </a:rPr>
              <a:t>Membership:	Jenn Fuller &amp; Lauren Shadwick</a:t>
            </a:r>
          </a:p>
          <a:p>
            <a:pPr marL="91440" indent="-91440">
              <a:spcBef>
                <a:spcPts val="0"/>
              </a:spcBef>
              <a:buSzPts val="1200"/>
            </a:pPr>
            <a:r>
              <a:rPr lang="en-US" sz="1600" dirty="0">
                <a:latin typeface="+mj-lt"/>
              </a:rPr>
              <a:t>Sponsorship:	Stephanie Clinker</a:t>
            </a:r>
          </a:p>
          <a:p>
            <a:pPr marL="91440" indent="-91440">
              <a:spcBef>
                <a:spcPts val="0"/>
              </a:spcBef>
              <a:buSzPts val="1200"/>
            </a:pPr>
            <a:r>
              <a:rPr lang="en-US" sz="1600" dirty="0">
                <a:latin typeface="+mj-lt"/>
              </a:rPr>
              <a:t>Beneficiary:	Sarah Aklilu</a:t>
            </a:r>
          </a:p>
          <a:p>
            <a:pPr marL="91440" indent="-91440">
              <a:spcBef>
                <a:spcPts val="0"/>
              </a:spcBef>
              <a:buSzPts val="1200"/>
            </a:pPr>
            <a:r>
              <a:rPr lang="en-US" sz="1600" dirty="0">
                <a:latin typeface="+mj-lt"/>
              </a:rPr>
              <a:t>Past President:	Terri Erlenbach</a:t>
            </a:r>
          </a:p>
        </p:txBody>
      </p:sp>
      <p:sp>
        <p:nvSpPr>
          <p:cNvPr id="6" name="Google Shape;135;p6">
            <a:extLst>
              <a:ext uri="{FF2B5EF4-FFF2-40B4-BE49-F238E27FC236}">
                <a16:creationId xmlns:a16="http://schemas.microsoft.com/office/drawing/2014/main" id="{72E4B4E6-77BD-4179-9547-64B32D0BCBA5}"/>
              </a:ext>
            </a:extLst>
          </p:cNvPr>
          <p:cNvSpPr txBox="1">
            <a:spLocks/>
          </p:cNvSpPr>
          <p:nvPr/>
        </p:nvSpPr>
        <p:spPr>
          <a:xfrm>
            <a:off x="5736123" y="2126769"/>
            <a:ext cx="6155265" cy="3985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wentieth Century"/>
              <a:buChar char=" "/>
              <a:defRPr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91440" indent="-91440">
              <a:spcBef>
                <a:spcPts val="0"/>
              </a:spcBef>
              <a:buSzPts val="1200"/>
            </a:pPr>
            <a:endParaRPr lang="en-US" sz="1600" b="1" dirty="0">
              <a:latin typeface="+mj-lt"/>
            </a:endParaRPr>
          </a:p>
          <a:p>
            <a:pPr marL="91440" indent="-91440">
              <a:spcBef>
                <a:spcPts val="0"/>
              </a:spcBef>
              <a:buSzPts val="1200"/>
            </a:pPr>
            <a:endParaRPr lang="en-US" sz="1600" b="1" dirty="0">
              <a:latin typeface="+mj-lt"/>
            </a:endParaRPr>
          </a:p>
          <a:p>
            <a:pPr marL="91440" indent="-91440">
              <a:spcBef>
                <a:spcPts val="0"/>
              </a:spcBef>
              <a:buSzPts val="1200"/>
            </a:pPr>
            <a:endParaRPr lang="en-US" sz="1600" b="1" dirty="0">
              <a:latin typeface="+mj-lt"/>
            </a:endParaRPr>
          </a:p>
          <a:p>
            <a:pPr marL="91440" indent="-91440">
              <a:spcBef>
                <a:spcPts val="0"/>
              </a:spcBef>
              <a:buSzPts val="1200"/>
            </a:pPr>
            <a:r>
              <a:rPr lang="en-US" sz="1600" b="1" dirty="0">
                <a:latin typeface="+mj-lt"/>
              </a:rPr>
              <a:t>COMMITTEE LEADS:</a:t>
            </a:r>
          </a:p>
          <a:p>
            <a:pPr marL="91440" indent="-91440">
              <a:spcBef>
                <a:spcPts val="0"/>
              </a:spcBef>
              <a:buSzPts val="1200"/>
            </a:pPr>
            <a:endParaRPr lang="en-US" sz="1200" b="1" dirty="0">
              <a:latin typeface="+mj-lt"/>
            </a:endParaRPr>
          </a:p>
          <a:p>
            <a:pPr marL="91440" indent="-91440">
              <a:spcBef>
                <a:spcPts val="0"/>
              </a:spcBef>
              <a:buSzPts val="1200"/>
            </a:pPr>
            <a:r>
              <a:rPr lang="en-US" sz="1600" dirty="0">
                <a:latin typeface="+mj-lt"/>
              </a:rPr>
              <a:t>Book Clubs: 		Rebecca Rhoads</a:t>
            </a:r>
          </a:p>
          <a:p>
            <a:pPr marL="91440" indent="-91440">
              <a:spcBef>
                <a:spcPts val="0"/>
              </a:spcBef>
              <a:buSzPts val="1200"/>
            </a:pPr>
            <a:r>
              <a:rPr lang="en-US" sz="1600" dirty="0">
                <a:latin typeface="+mj-lt"/>
              </a:rPr>
              <a:t>SWANS:			Karen Lackey &amp; Bryn Challacombe </a:t>
            </a:r>
          </a:p>
          <a:p>
            <a:pPr marL="91440" indent="-91440">
              <a:spcBef>
                <a:spcPts val="0"/>
              </a:spcBef>
              <a:buSzPts val="1200"/>
            </a:pPr>
            <a:r>
              <a:rPr lang="en-US" sz="1600" dirty="0">
                <a:latin typeface="+mj-lt"/>
              </a:rPr>
              <a:t>Playgroups:		Open</a:t>
            </a:r>
          </a:p>
          <a:p>
            <a:pPr marL="91440" indent="-91440">
              <a:spcBef>
                <a:spcPts val="0"/>
              </a:spcBef>
              <a:buSzPts val="1200"/>
            </a:pPr>
            <a:r>
              <a:rPr lang="en-US" sz="1600" dirty="0">
                <a:latin typeface="+mj-lt"/>
              </a:rPr>
              <a:t>Elevate (Professionals):	Courtney Marx</a:t>
            </a:r>
          </a:p>
          <a:p>
            <a:pPr marL="91440" indent="-91440">
              <a:spcBef>
                <a:spcPts val="0"/>
              </a:spcBef>
              <a:buSzPts val="1200"/>
            </a:pPr>
            <a:r>
              <a:rPr lang="en-US" sz="1600" dirty="0">
                <a:latin typeface="+mj-lt"/>
              </a:rPr>
              <a:t>Volunteerism &amp; </a:t>
            </a:r>
          </a:p>
          <a:p>
            <a:pPr marL="91440" indent="-91440">
              <a:spcBef>
                <a:spcPts val="0"/>
              </a:spcBef>
              <a:buSzPts val="1200"/>
            </a:pPr>
            <a:r>
              <a:rPr lang="en-US" sz="1600" dirty="0">
                <a:latin typeface="+mj-lt"/>
              </a:rPr>
              <a:t>Neighborhood:		Sarah Mullendore &amp; Kristen Pietro </a:t>
            </a:r>
          </a:p>
          <a:p>
            <a:pPr marL="91440" indent="-91440">
              <a:spcBef>
                <a:spcPts val="0"/>
              </a:spcBef>
              <a:buSzPts val="1200"/>
            </a:pPr>
            <a:r>
              <a:rPr lang="en-US" sz="1600" dirty="0">
                <a:latin typeface="+mj-lt"/>
              </a:rPr>
              <a:t>Social Media:		Lauren Amery</a:t>
            </a:r>
          </a:p>
          <a:p>
            <a:pPr marL="91440" indent="-91440">
              <a:spcBef>
                <a:spcPts val="0"/>
              </a:spcBef>
              <a:buSzPts val="1200"/>
            </a:pPr>
            <a:endParaRPr lang="en-US" sz="1600" dirty="0">
              <a:latin typeface="+mj-lt"/>
            </a:endParaRPr>
          </a:p>
          <a:p>
            <a:pPr marL="91440" indent="-91440">
              <a:spcBef>
                <a:spcPts val="0"/>
              </a:spcBef>
              <a:buSzPts val="1200"/>
            </a:pPr>
            <a:r>
              <a:rPr lang="en-US" sz="1600" dirty="0">
                <a:latin typeface="+mj-lt"/>
              </a:rPr>
              <a:t>  </a:t>
            </a:r>
          </a:p>
          <a:p>
            <a:pPr marL="2743200" lvl="6" indent="0">
              <a:spcBef>
                <a:spcPts val="0"/>
              </a:spcBef>
              <a:buSzPts val="1200"/>
              <a:buNone/>
            </a:pPr>
            <a:endParaRPr lang="en-US" sz="1600" dirty="0"/>
          </a:p>
          <a:p>
            <a:pPr marL="2743200" lvl="6" indent="0">
              <a:spcBef>
                <a:spcPts val="0"/>
              </a:spcBef>
              <a:buSzPts val="1200"/>
              <a:buNone/>
            </a:pPr>
            <a:endParaRPr lang="en-US" sz="16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EFF29E-344E-40C8-8172-5FF24C48A1BB}"/>
              </a:ext>
            </a:extLst>
          </p:cNvPr>
          <p:cNvCxnSpPr/>
          <p:nvPr/>
        </p:nvCxnSpPr>
        <p:spPr>
          <a:xfrm>
            <a:off x="5555767" y="1778000"/>
            <a:ext cx="0" cy="3674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743A637-0E77-435E-A6EF-933C0DA58925}"/>
              </a:ext>
            </a:extLst>
          </p:cNvPr>
          <p:cNvSpPr/>
          <p:nvPr/>
        </p:nvSpPr>
        <p:spPr>
          <a:xfrm>
            <a:off x="1202181" y="5884390"/>
            <a:ext cx="90678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C57E46-DBD8-4C2E-A607-DD31022FAAC5}"/>
              </a:ext>
            </a:extLst>
          </p:cNvPr>
          <p:cNvSpPr/>
          <p:nvPr/>
        </p:nvSpPr>
        <p:spPr>
          <a:xfrm>
            <a:off x="1202181" y="5918788"/>
            <a:ext cx="906788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39889"/>
                </a:solidFill>
              </a:rPr>
              <a:t>Thank you to our outgoing leadership, for your time and talents! </a:t>
            </a:r>
          </a:p>
          <a:p>
            <a:pPr algn="ctr"/>
            <a:r>
              <a:rPr lang="en-US" sz="1600" b="1" dirty="0">
                <a:solidFill>
                  <a:srgbClr val="039889"/>
                </a:solidFill>
              </a:rPr>
              <a:t>We appreciate all that you do for NAWN and our community!</a:t>
            </a:r>
            <a:endParaRPr lang="en-US" sz="1600" dirty="0">
              <a:solidFill>
                <a:srgbClr val="039889"/>
              </a:solidFill>
            </a:endParaRP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76381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C5433D-E95C-4E5E-A135-473DA3DFD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8307" y="1049866"/>
            <a:ext cx="11361307" cy="609600"/>
          </a:xfrm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en-US" sz="4000" b="1" dirty="0">
                <a:latin typeface="+mj-lt"/>
              </a:rPr>
              <a:t>Proposed NAWN Leadership: June 2023 - May 2024 Board &amp; Committee Leads</a:t>
            </a:r>
          </a:p>
          <a:p>
            <a:endParaRPr lang="en-US" sz="5600" dirty="0"/>
          </a:p>
        </p:txBody>
      </p:sp>
      <p:sp>
        <p:nvSpPr>
          <p:cNvPr id="4" name="Google Shape;135;p6">
            <a:extLst>
              <a:ext uri="{FF2B5EF4-FFF2-40B4-BE49-F238E27FC236}">
                <a16:creationId xmlns:a16="http://schemas.microsoft.com/office/drawing/2014/main" id="{9EA522F0-2461-440D-834E-DB2C90FA0DF1}"/>
              </a:ext>
            </a:extLst>
          </p:cNvPr>
          <p:cNvSpPr txBox="1">
            <a:spLocks/>
          </p:cNvSpPr>
          <p:nvPr/>
        </p:nvSpPr>
        <p:spPr>
          <a:xfrm>
            <a:off x="502165" y="1863349"/>
            <a:ext cx="5697414" cy="3985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wentieth Century"/>
              <a:buChar char=" "/>
              <a:defRPr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91440" indent="-91440">
              <a:spcBef>
                <a:spcPts val="0"/>
              </a:spcBef>
              <a:buSzPts val="1200"/>
            </a:pPr>
            <a:br>
              <a:rPr lang="en-US" sz="1200" b="1" dirty="0"/>
            </a:br>
            <a:r>
              <a:rPr lang="en-US" sz="1600" b="1" dirty="0">
                <a:latin typeface="+mj-lt"/>
              </a:rPr>
              <a:t>VOTING BOARD:</a:t>
            </a:r>
          </a:p>
          <a:p>
            <a:pPr marL="91440" indent="-91440">
              <a:spcBef>
                <a:spcPts val="0"/>
              </a:spcBef>
              <a:buSzPts val="1200"/>
            </a:pPr>
            <a:endParaRPr lang="en-US" sz="1200" b="1" dirty="0">
              <a:latin typeface="+mj-lt"/>
            </a:endParaRPr>
          </a:p>
          <a:p>
            <a:pPr marL="91440" indent="-91440">
              <a:spcBef>
                <a:spcPts val="0"/>
              </a:spcBef>
              <a:buSzPts val="1200"/>
            </a:pPr>
            <a:r>
              <a:rPr lang="en-US" sz="1600" dirty="0">
                <a:latin typeface="+mj-lt"/>
              </a:rPr>
              <a:t>President: 	Jackie MacLaren</a:t>
            </a:r>
          </a:p>
          <a:p>
            <a:pPr marL="91440" indent="-91440">
              <a:spcBef>
                <a:spcPts val="0"/>
              </a:spcBef>
              <a:buSzPts val="1200"/>
            </a:pPr>
            <a:r>
              <a:rPr lang="en-US" sz="1600" dirty="0">
                <a:latin typeface="+mj-lt"/>
              </a:rPr>
              <a:t>Vice President:	Chandra Verbic</a:t>
            </a:r>
          </a:p>
          <a:p>
            <a:pPr marL="91440" indent="-91440">
              <a:spcBef>
                <a:spcPts val="0"/>
              </a:spcBef>
              <a:buSzPts val="1200"/>
            </a:pPr>
            <a:r>
              <a:rPr lang="en-US" sz="1600" dirty="0">
                <a:latin typeface="+mj-lt"/>
              </a:rPr>
              <a:t>Treasurer:	Piper Wright</a:t>
            </a:r>
          </a:p>
          <a:p>
            <a:pPr marL="91440" indent="-91440">
              <a:spcBef>
                <a:spcPts val="0"/>
              </a:spcBef>
              <a:buSzPts val="1200"/>
            </a:pPr>
            <a:r>
              <a:rPr lang="en-US" sz="1600" dirty="0">
                <a:latin typeface="+mj-lt"/>
              </a:rPr>
              <a:t>Secretary:		Andrea Wiltrout</a:t>
            </a:r>
          </a:p>
          <a:p>
            <a:pPr marL="91440" indent="-91440">
              <a:spcBef>
                <a:spcPts val="0"/>
              </a:spcBef>
              <a:buSzPts val="1200"/>
            </a:pPr>
            <a:r>
              <a:rPr lang="en-US" sz="1600" dirty="0">
                <a:latin typeface="+mj-lt"/>
              </a:rPr>
              <a:t>Communications:	Jamie Curtis</a:t>
            </a:r>
          </a:p>
          <a:p>
            <a:pPr marL="91440" indent="-91440">
              <a:spcBef>
                <a:spcPts val="0"/>
              </a:spcBef>
              <a:buSzPts val="1200"/>
            </a:pPr>
            <a:r>
              <a:rPr lang="en-US" sz="1600" dirty="0">
                <a:latin typeface="+mj-lt"/>
              </a:rPr>
              <a:t>Operations:	Tiffany Colucci</a:t>
            </a:r>
          </a:p>
          <a:p>
            <a:pPr marL="91440" indent="-91440">
              <a:spcBef>
                <a:spcPts val="0"/>
              </a:spcBef>
              <a:buSzPts val="1200"/>
            </a:pPr>
            <a:r>
              <a:rPr lang="en-US" sz="1600" dirty="0">
                <a:latin typeface="+mj-lt"/>
              </a:rPr>
              <a:t>Events:		Lauren Amery &amp; Nichol Butsky </a:t>
            </a:r>
          </a:p>
          <a:p>
            <a:pPr marL="91440" indent="-91440">
              <a:spcBef>
                <a:spcPts val="0"/>
              </a:spcBef>
              <a:buSzPts val="1200"/>
            </a:pPr>
            <a:r>
              <a:rPr lang="en-US" sz="1600" dirty="0">
                <a:latin typeface="+mj-lt"/>
              </a:rPr>
              <a:t>Social:		Erin Spalding</a:t>
            </a:r>
          </a:p>
          <a:p>
            <a:pPr marL="91440" indent="-91440">
              <a:spcBef>
                <a:spcPts val="0"/>
              </a:spcBef>
              <a:buSzPts val="1200"/>
            </a:pPr>
            <a:r>
              <a:rPr lang="en-US" sz="1600" dirty="0">
                <a:latin typeface="+mj-lt"/>
              </a:rPr>
              <a:t>Membership:	Jenn Fuller &amp; Lauren Shadwick</a:t>
            </a:r>
          </a:p>
          <a:p>
            <a:pPr marL="91440" indent="-91440">
              <a:spcBef>
                <a:spcPts val="0"/>
              </a:spcBef>
              <a:buSzPts val="1200"/>
            </a:pPr>
            <a:r>
              <a:rPr lang="en-US" sz="1600" dirty="0">
                <a:latin typeface="+mj-lt"/>
              </a:rPr>
              <a:t>Sponsorship:	Stephanie Clinker</a:t>
            </a:r>
          </a:p>
          <a:p>
            <a:pPr marL="91440" indent="-91440">
              <a:spcBef>
                <a:spcPts val="0"/>
              </a:spcBef>
              <a:buSzPts val="1200"/>
            </a:pPr>
            <a:r>
              <a:rPr lang="en-US" sz="1600" dirty="0">
                <a:latin typeface="+mj-lt"/>
              </a:rPr>
              <a:t>Beneficiary:	Betsy Mable </a:t>
            </a:r>
          </a:p>
          <a:p>
            <a:pPr marL="91440" indent="-91440">
              <a:spcBef>
                <a:spcPts val="0"/>
              </a:spcBef>
              <a:buSzPts val="1200"/>
            </a:pPr>
            <a:r>
              <a:rPr lang="en-US" sz="1600" dirty="0">
                <a:latin typeface="+mj-lt"/>
              </a:rPr>
              <a:t>Past President:	Terri Erlenbach</a:t>
            </a:r>
          </a:p>
        </p:txBody>
      </p:sp>
      <p:sp>
        <p:nvSpPr>
          <p:cNvPr id="6" name="Google Shape;135;p6">
            <a:extLst>
              <a:ext uri="{FF2B5EF4-FFF2-40B4-BE49-F238E27FC236}">
                <a16:creationId xmlns:a16="http://schemas.microsoft.com/office/drawing/2014/main" id="{72E4B4E6-77BD-4179-9547-64B32D0BCBA5}"/>
              </a:ext>
            </a:extLst>
          </p:cNvPr>
          <p:cNvSpPr txBox="1">
            <a:spLocks/>
          </p:cNvSpPr>
          <p:nvPr/>
        </p:nvSpPr>
        <p:spPr>
          <a:xfrm>
            <a:off x="5736123" y="2126769"/>
            <a:ext cx="6155265" cy="3985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wentieth Century"/>
              <a:buChar char=" "/>
              <a:defRPr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91440" indent="-91440">
              <a:spcBef>
                <a:spcPts val="0"/>
              </a:spcBef>
              <a:buSzPts val="1200"/>
            </a:pPr>
            <a:endParaRPr lang="en-US" sz="1600" b="1" dirty="0">
              <a:latin typeface="+mj-lt"/>
            </a:endParaRPr>
          </a:p>
          <a:p>
            <a:pPr marL="91440" indent="-91440">
              <a:spcBef>
                <a:spcPts val="0"/>
              </a:spcBef>
              <a:buSzPts val="1200"/>
            </a:pPr>
            <a:endParaRPr lang="en-US" sz="1600" b="1" dirty="0">
              <a:latin typeface="+mj-lt"/>
            </a:endParaRPr>
          </a:p>
          <a:p>
            <a:pPr marL="0" indent="0">
              <a:spcBef>
                <a:spcPts val="0"/>
              </a:spcBef>
              <a:buSzPts val="1200"/>
              <a:buNone/>
            </a:pPr>
            <a:r>
              <a:rPr lang="en-US" sz="1600" b="1" dirty="0">
                <a:latin typeface="+mj-lt"/>
              </a:rPr>
              <a:t>  COMMITTEE LEADS:</a:t>
            </a:r>
          </a:p>
          <a:p>
            <a:pPr marL="91440" indent="-91440">
              <a:spcBef>
                <a:spcPts val="0"/>
              </a:spcBef>
              <a:buSzPts val="1200"/>
            </a:pPr>
            <a:endParaRPr lang="en-US" sz="1200" b="1" dirty="0">
              <a:latin typeface="+mj-lt"/>
            </a:endParaRPr>
          </a:p>
          <a:p>
            <a:pPr marL="91440" indent="-91440">
              <a:spcBef>
                <a:spcPts val="0"/>
              </a:spcBef>
              <a:buSzPts val="1200"/>
            </a:pPr>
            <a:r>
              <a:rPr lang="en-US" sz="1600" dirty="0">
                <a:latin typeface="+mj-lt"/>
              </a:rPr>
              <a:t>Book Clubs: 		Sarah Aklilu</a:t>
            </a:r>
          </a:p>
          <a:p>
            <a:pPr marL="91440" indent="-91440">
              <a:spcBef>
                <a:spcPts val="0"/>
              </a:spcBef>
              <a:buSzPts val="1200"/>
            </a:pPr>
            <a:r>
              <a:rPr lang="en-US" sz="1600" dirty="0">
                <a:latin typeface="+mj-lt"/>
              </a:rPr>
              <a:t>SWANS:			Karen Lackey &amp; Bryn Challacombe </a:t>
            </a:r>
          </a:p>
          <a:p>
            <a:pPr marL="91440" indent="-91440">
              <a:spcBef>
                <a:spcPts val="0"/>
              </a:spcBef>
              <a:buSzPts val="1200"/>
            </a:pPr>
            <a:r>
              <a:rPr lang="en-US" sz="1600" dirty="0">
                <a:latin typeface="+mj-lt"/>
              </a:rPr>
              <a:t>Playgroups:		Open</a:t>
            </a:r>
          </a:p>
          <a:p>
            <a:pPr marL="91440" indent="-91440">
              <a:spcBef>
                <a:spcPts val="0"/>
              </a:spcBef>
              <a:buSzPts val="1200"/>
            </a:pPr>
            <a:r>
              <a:rPr lang="en-US" sz="1600" dirty="0">
                <a:latin typeface="+mj-lt"/>
              </a:rPr>
              <a:t>Elevate (Professionals):	Courtney Marx</a:t>
            </a:r>
          </a:p>
          <a:p>
            <a:pPr marL="91440" indent="-91440">
              <a:spcBef>
                <a:spcPts val="0"/>
              </a:spcBef>
              <a:buSzPts val="1200"/>
            </a:pPr>
            <a:r>
              <a:rPr lang="en-US" sz="1600" dirty="0">
                <a:latin typeface="+mj-lt"/>
              </a:rPr>
              <a:t>Volunteerism &amp; </a:t>
            </a:r>
          </a:p>
          <a:p>
            <a:pPr marL="91440" indent="-91440">
              <a:spcBef>
                <a:spcPts val="0"/>
              </a:spcBef>
              <a:buSzPts val="1200"/>
            </a:pPr>
            <a:r>
              <a:rPr lang="en-US" sz="1600" dirty="0">
                <a:latin typeface="+mj-lt"/>
              </a:rPr>
              <a:t>Neighborhood:		Sarah Mullendore &amp; Kristen Pietro </a:t>
            </a:r>
          </a:p>
          <a:p>
            <a:pPr marL="91440" indent="-91440">
              <a:spcBef>
                <a:spcPts val="0"/>
              </a:spcBef>
              <a:buSzPts val="1200"/>
            </a:pPr>
            <a:r>
              <a:rPr lang="en-US" sz="1600" dirty="0">
                <a:latin typeface="+mj-lt"/>
              </a:rPr>
              <a:t>Social Media:		Lauren Amery</a:t>
            </a:r>
          </a:p>
          <a:p>
            <a:pPr marL="91440" indent="-91440">
              <a:spcBef>
                <a:spcPts val="0"/>
              </a:spcBef>
              <a:buSzPts val="1200"/>
            </a:pPr>
            <a:r>
              <a:rPr lang="en-US" sz="1600" dirty="0">
                <a:latin typeface="+mj-lt"/>
              </a:rPr>
              <a:t>Communications Assistant: 	Candice Siegenthaler</a:t>
            </a:r>
          </a:p>
          <a:p>
            <a:pPr marL="91440" indent="-91440">
              <a:spcBef>
                <a:spcPts val="0"/>
              </a:spcBef>
              <a:buSzPts val="1200"/>
            </a:pPr>
            <a:r>
              <a:rPr lang="en-US" sz="1600" dirty="0">
                <a:latin typeface="+mj-lt"/>
              </a:rPr>
              <a:t>Social Assistant: 		Shelly Deegan</a:t>
            </a:r>
          </a:p>
          <a:p>
            <a:pPr marL="91440" indent="-91440">
              <a:spcBef>
                <a:spcPts val="0"/>
              </a:spcBef>
              <a:buSzPts val="1200"/>
            </a:pPr>
            <a:endParaRPr lang="en-US" sz="1600" dirty="0">
              <a:latin typeface="+mj-lt"/>
            </a:endParaRPr>
          </a:p>
          <a:p>
            <a:pPr marL="91440" indent="-91440">
              <a:spcBef>
                <a:spcPts val="0"/>
              </a:spcBef>
              <a:buSzPts val="1200"/>
            </a:pPr>
            <a:r>
              <a:rPr lang="en-US" sz="1600" dirty="0">
                <a:latin typeface="+mj-lt"/>
              </a:rPr>
              <a:t>  </a:t>
            </a:r>
          </a:p>
          <a:p>
            <a:pPr marL="2743200" lvl="6" indent="0">
              <a:spcBef>
                <a:spcPts val="0"/>
              </a:spcBef>
              <a:buSzPts val="1200"/>
              <a:buNone/>
            </a:pPr>
            <a:endParaRPr lang="en-US" sz="1600" dirty="0"/>
          </a:p>
          <a:p>
            <a:pPr marL="2743200" lvl="6" indent="0">
              <a:spcBef>
                <a:spcPts val="0"/>
              </a:spcBef>
              <a:buSzPts val="1200"/>
              <a:buNone/>
            </a:pPr>
            <a:endParaRPr lang="en-US" sz="16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EFF29E-344E-40C8-8172-5FF24C48A1BB}"/>
              </a:ext>
            </a:extLst>
          </p:cNvPr>
          <p:cNvCxnSpPr/>
          <p:nvPr/>
        </p:nvCxnSpPr>
        <p:spPr>
          <a:xfrm>
            <a:off x="5555767" y="1778000"/>
            <a:ext cx="0" cy="3674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743A637-0E77-435E-A6EF-933C0DA58925}"/>
              </a:ext>
            </a:extLst>
          </p:cNvPr>
          <p:cNvSpPr/>
          <p:nvPr/>
        </p:nvSpPr>
        <p:spPr>
          <a:xfrm>
            <a:off x="1202181" y="5884390"/>
            <a:ext cx="90678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89163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7" name="Rectangle 11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2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2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2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Freeform: Shape 12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2" name="Rectangle 12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A31C87-5116-412F-B7A2-0221F2296745}"/>
              </a:ext>
            </a:extLst>
          </p:cNvPr>
          <p:cNvSpPr txBox="1"/>
          <p:nvPr/>
        </p:nvSpPr>
        <p:spPr>
          <a:xfrm>
            <a:off x="586478" y="1683756"/>
            <a:ext cx="3115265" cy="23963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NAWN 2023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206 Members Strong</a:t>
            </a:r>
          </a:p>
        </p:txBody>
      </p:sp>
      <p:sp>
        <p:nvSpPr>
          <p:cNvPr id="114" name="Google Shape;114;p3"/>
          <p:cNvSpPr txBox="1">
            <a:spLocks noGrp="1"/>
          </p:cNvSpPr>
          <p:nvPr>
            <p:ph idx="1"/>
          </p:nvPr>
        </p:nvSpPr>
        <p:spPr>
          <a:xfrm>
            <a:off x="4905052" y="1402980"/>
            <a:ext cx="6189009" cy="3312433"/>
          </a:xfrm>
          <a:prstGeom prst="rect">
            <a:avLst/>
          </a:prstGeom>
          <a:solidFill>
            <a:srgbClr val="B794A1"/>
          </a:solidFill>
          <a:ln w="76200" cmpd="sng">
            <a:solidFill>
              <a:srgbClr val="10113D"/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indent="0" algn="ctr" defTabSz="576072">
              <a:spcBef>
                <a:spcPts val="0"/>
              </a:spcBef>
              <a:buSzPts val="2200"/>
              <a:buNone/>
            </a:pPr>
            <a:endParaRPr lang="en-US" sz="17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indent="0" algn="ctr" defTabSz="576072">
              <a:spcBef>
                <a:spcPts val="0"/>
              </a:spcBef>
              <a:buSzPts val="2200"/>
              <a:buNone/>
            </a:pPr>
            <a:endParaRPr lang="en-US" sz="1700" dirty="0">
              <a:solidFill>
                <a:schemeClr val="bg1"/>
              </a:solidFill>
            </a:endParaRPr>
          </a:p>
          <a:p>
            <a:pPr marL="0" indent="0" algn="ctr" defTabSz="576072">
              <a:spcBef>
                <a:spcPts val="0"/>
              </a:spcBef>
              <a:buSzPts val="2200"/>
              <a:buNone/>
            </a:pPr>
            <a:endParaRPr lang="en-US" sz="17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indent="0" algn="ctr" defTabSz="576072">
              <a:spcBef>
                <a:spcPts val="0"/>
              </a:spcBef>
              <a:buSzPts val="2200"/>
              <a:buNone/>
            </a:pPr>
            <a:r>
              <a:rPr lang="en-US" sz="1700" kern="1200" dirty="0">
                <a:latin typeface="+mn-lt"/>
                <a:ea typeface="+mn-ea"/>
                <a:cs typeface="+mn-cs"/>
              </a:rPr>
              <a:t>The New Albany Women’s Network exists to provide a network for all individuals who live, work or have an interest in New Albany, and to enrich and foster a united, strong community through various social, charitable, educational and community outreach opportunities. </a:t>
            </a:r>
          </a:p>
          <a:p>
            <a:pPr marL="0" indent="0" algn="ctr" defTabSz="576072">
              <a:spcBef>
                <a:spcPts val="0"/>
              </a:spcBef>
              <a:buSzPts val="2200"/>
              <a:buNone/>
            </a:pPr>
            <a:endParaRPr lang="en-US" sz="1700" kern="1200" dirty="0">
              <a:latin typeface="+mn-lt"/>
              <a:ea typeface="+mn-ea"/>
              <a:cs typeface="+mn-cs"/>
            </a:endParaRPr>
          </a:p>
          <a:p>
            <a:pPr marL="0" indent="0" algn="ctr" defTabSz="576072">
              <a:spcBef>
                <a:spcPts val="882"/>
              </a:spcBef>
              <a:buSzPts val="2200"/>
              <a:buNone/>
            </a:pPr>
            <a:r>
              <a:rPr lang="en-US" sz="1700" kern="1200" dirty="0">
                <a:latin typeface="+mn-lt"/>
                <a:ea typeface="+mn-ea"/>
                <a:cs typeface="+mn-cs"/>
              </a:rPr>
              <a:t>Through the power of our organization, the dedication of our time and the combination of our efforts, we strive to create a strong community for all who live, and work in New Albany.  </a:t>
            </a:r>
            <a:endParaRPr lang="en-US" sz="1700" dirty="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318674-2A14-414F-B9F2-C1A5C2BDE1F4}"/>
              </a:ext>
            </a:extLst>
          </p:cNvPr>
          <p:cNvSpPr/>
          <p:nvPr/>
        </p:nvSpPr>
        <p:spPr>
          <a:xfrm>
            <a:off x="5124901" y="4909319"/>
            <a:ext cx="5749309" cy="897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76072">
              <a:spcAft>
                <a:spcPts val="600"/>
              </a:spcAft>
            </a:pPr>
            <a:r>
              <a:rPr lang="en-US" kern="1200" dirty="0">
                <a:solidFill>
                  <a:srgbClr val="10113D"/>
                </a:solidFill>
                <a:latin typeface="+mn-lt"/>
                <a:ea typeface="+mn-ea"/>
                <a:cs typeface="+mn-cs"/>
              </a:rPr>
              <a:t>We’re committed to bettering the lives of women and children in and around New Albany.</a:t>
            </a:r>
          </a:p>
          <a:p>
            <a:pPr defTabSz="576072">
              <a:spcAft>
                <a:spcPts val="600"/>
              </a:spcAft>
            </a:pPr>
            <a:r>
              <a:rPr lang="en-US" sz="113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2" name="Rectangle 4104">
            <a:extLst>
              <a:ext uri="{FF2B5EF4-FFF2-40B4-BE49-F238E27FC236}">
                <a16:creationId xmlns:a16="http://schemas.microsoft.com/office/drawing/2014/main" id="{B3684CCF-CEBB-4D8E-A366-95E43D4C7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Google Shape;134;p6"/>
          <p:cNvSpPr txBox="1">
            <a:spLocks noGrp="1"/>
          </p:cNvSpPr>
          <p:nvPr>
            <p:ph type="title"/>
          </p:nvPr>
        </p:nvSpPr>
        <p:spPr>
          <a:xfrm>
            <a:off x="838201" y="345810"/>
            <a:ext cx="4960945" cy="132556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>
              <a:spcAft>
                <a:spcPts val="0"/>
              </a:spcAft>
              <a:buClr>
                <a:srgbClr val="0C0C0C"/>
              </a:buClr>
              <a:buSzPts val="4500"/>
            </a:pPr>
            <a:r>
              <a:rPr lang="en-US" sz="4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Key Highlight for 2022 </a:t>
            </a:r>
            <a:b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Fashion Show</a:t>
            </a:r>
          </a:p>
        </p:txBody>
      </p:sp>
      <p:sp>
        <p:nvSpPr>
          <p:cNvPr id="136" name="Google Shape;136;p6"/>
          <p:cNvSpPr/>
          <p:nvPr/>
        </p:nvSpPr>
        <p:spPr>
          <a:xfrm>
            <a:off x="838201" y="2282825"/>
            <a:ext cx="4933462" cy="4351338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45720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dirty="0">
                <a:sym typeface="Twentieth Century"/>
              </a:rPr>
              <a:t>Our annual Fire and Ice themed Fashion Show showcased local boutiques’ latest trends and our NAWN members in their best attire! More than 200 attended and enjoyed a fabulous night at the New Albany Ballet Company</a:t>
            </a:r>
          </a:p>
          <a:p>
            <a:pPr marL="11430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ts val="1800"/>
              <a:buFont typeface="Arial" panose="020B0604020202020204" pitchFamily="34" charset="0"/>
              <a:buChar char="•"/>
            </a:pPr>
            <a:endParaRPr lang="en-US" dirty="0">
              <a:sym typeface="Twentieth Century"/>
            </a:endParaRPr>
          </a:p>
          <a:p>
            <a:pPr marL="45720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b="1" dirty="0">
                <a:sym typeface="Twentieth Century"/>
              </a:rPr>
              <a:t>We provided the show’s beneficiary, Sanctuary Night, their requested $20,000;</a:t>
            </a:r>
            <a:r>
              <a:rPr lang="en-US" dirty="0">
                <a:sym typeface="Twentieth Century"/>
              </a:rPr>
              <a:t> our support helped them fund new bathrooms and health care services for women seeking their help/support</a:t>
            </a:r>
          </a:p>
          <a:p>
            <a:pPr marL="45720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ts val="1800"/>
              <a:buFont typeface="Arial" panose="020B0604020202020204" pitchFamily="34" charset="0"/>
              <a:buChar char="•"/>
            </a:pPr>
            <a:endParaRPr lang="en-US" dirty="0">
              <a:sym typeface="Twentieth Century"/>
            </a:endParaRPr>
          </a:p>
          <a:p>
            <a:pPr marL="45720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dirty="0">
                <a:sym typeface="Twentieth Century"/>
              </a:rPr>
              <a:t>2023 event date and location will be announced soon</a:t>
            </a:r>
          </a:p>
          <a:p>
            <a:pPr marL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0" i="0" u="none" strike="noStrike" cap="none" dirty="0">
              <a:sym typeface="Calibri"/>
            </a:endParaRPr>
          </a:p>
        </p:txBody>
      </p:sp>
      <p:pic>
        <p:nvPicPr>
          <p:cNvPr id="4098" name="FBA95E0C-1DA8-4978-982D-7D4038A2513A" descr="IMG_9630.JPG">
            <a:extLst>
              <a:ext uri="{FF2B5EF4-FFF2-40B4-BE49-F238E27FC236}">
                <a16:creationId xmlns:a16="http://schemas.microsoft.com/office/drawing/2014/main" id="{BD682A83-99A6-4662-9BB2-56017B34A1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4" r="20610" b="-2"/>
          <a:stretch/>
        </p:blipFill>
        <p:spPr bwMode="auto">
          <a:xfrm>
            <a:off x="6863996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Arc 410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9" name="B4012E3A-BAE4-4ECF-A040-7AA2A827C0EC" descr="IMG_9636.JPG">
            <a:extLst>
              <a:ext uri="{FF2B5EF4-FFF2-40B4-BE49-F238E27FC236}">
                <a16:creationId xmlns:a16="http://schemas.microsoft.com/office/drawing/2014/main" id="{46A4BF99-D9B5-46CE-9237-B2F0DC8570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5" r="6039" b="1"/>
          <a:stretch/>
        </p:blipFill>
        <p:spPr bwMode="auto"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3968FFFD-3486-4001-9DFC-3062DB519316" descr="IMG_9635.JPG">
            <a:extLst>
              <a:ext uri="{FF2B5EF4-FFF2-40B4-BE49-F238E27FC236}">
                <a16:creationId xmlns:a16="http://schemas.microsoft.com/office/drawing/2014/main" id="{7AF58B69-FBAE-4DFD-B47B-18A907869E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" r="-2" b="-2"/>
          <a:stretch/>
        </p:blipFill>
        <p:spPr bwMode="auto">
          <a:xfrm>
            <a:off x="9933462" y="372217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" name="Google Shape;135;p6"/>
          <p:cNvSpPr txBox="1">
            <a:spLocks noGrp="1"/>
          </p:cNvSpPr>
          <p:nvPr>
            <p:ph idx="1"/>
          </p:nvPr>
        </p:nvSpPr>
        <p:spPr>
          <a:xfrm>
            <a:off x="15313093" y="4184473"/>
            <a:ext cx="2173316" cy="134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lvl="0" indent="-91440" algn="l" rtl="0">
              <a:spcBef>
                <a:spcPts val="0"/>
              </a:spcBef>
              <a:spcAft>
                <a:spcPts val="600"/>
              </a:spcAft>
              <a:buSzPts val="1200"/>
              <a:buChar char=" "/>
            </a:pPr>
            <a:br>
              <a:rPr lang="en-US" sz="1200" b="1"/>
            </a:br>
            <a:endParaRPr lang="en-US" sz="1200" b="1" u="sng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" name="Rectangle 132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Google Shape;127;p5"/>
          <p:cNvSpPr txBox="1">
            <a:spLocks noGrp="1"/>
          </p:cNvSpPr>
          <p:nvPr>
            <p:ph type="title"/>
          </p:nvPr>
        </p:nvSpPr>
        <p:spPr>
          <a:xfrm>
            <a:off x="656823" y="962166"/>
            <a:ext cx="3103808" cy="4421876"/>
          </a:xfrm>
          <a:prstGeom prst="rect">
            <a:avLst/>
          </a:prstGeom>
        </p:spPr>
        <p:txBody>
          <a:bodyPr spcFirstLastPara="1" lIns="91425" tIns="45700" rIns="91425" bIns="457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 sz="4000" b="1" dirty="0">
                <a:latin typeface="+mj-lt"/>
              </a:rPr>
              <a:t>Key Financials</a:t>
            </a:r>
          </a:p>
        </p:txBody>
      </p:sp>
      <p:sp>
        <p:nvSpPr>
          <p:cNvPr id="146" name="Google Shape;128;p5"/>
          <p:cNvSpPr txBox="1">
            <a:spLocks noGrp="1"/>
          </p:cNvSpPr>
          <p:nvPr>
            <p:ph idx="1"/>
          </p:nvPr>
        </p:nvSpPr>
        <p:spPr>
          <a:xfrm>
            <a:off x="4088929" y="962167"/>
            <a:ext cx="6858113" cy="4743174"/>
          </a:xfrm>
          <a:prstGeom prst="rect">
            <a:avLst/>
          </a:prstGeom>
        </p:spPr>
        <p:txBody>
          <a:bodyPr spcFirstLastPara="1" lIns="45700" tIns="45700" rIns="45700" bIns="45700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en-US" sz="1700" b="1" dirty="0">
                <a:latin typeface="+mn-lt"/>
              </a:rPr>
              <a:t>2022 Operating Budget was $10,500 (2023 is $9,000)</a:t>
            </a:r>
          </a:p>
          <a:p>
            <a:pPr marL="0" lvl="0" indent="0" rtl="0"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en-US" sz="1700" dirty="0">
                <a:latin typeface="+mn-lt"/>
              </a:rPr>
              <a:t>Budget is used for local donations to various causes throughout the year, social and special group events/needs, general administrative items, communications and web support.</a:t>
            </a:r>
          </a:p>
          <a:p>
            <a:pPr marL="0" lvl="0" indent="0" rtl="0"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sz="1700" dirty="0">
              <a:latin typeface="+mn-lt"/>
            </a:endParaRPr>
          </a:p>
          <a:p>
            <a:pPr marL="0" lvl="0" indent="0" rtl="0"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en-US" sz="1700" b="1" dirty="0">
                <a:latin typeface="+mn-lt"/>
              </a:rPr>
              <a:t>Endowment Fund is $208,000 </a:t>
            </a:r>
          </a:p>
          <a:p>
            <a:pPr marL="0" lvl="0" indent="0" rtl="0"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en-US" sz="1700" dirty="0">
                <a:latin typeface="+mn-lt"/>
              </a:rPr>
              <a:t>$</a:t>
            </a:r>
            <a:r>
              <a:rPr lang="en-US" sz="1700" dirty="0"/>
              <a:t>7,000 </a:t>
            </a:r>
            <a:r>
              <a:rPr lang="en-US" sz="1700" dirty="0">
                <a:latin typeface="+mn-lt"/>
              </a:rPr>
              <a:t>was raised for NAWN’s Endowment Fund as a result of the 2022 An Evening in New Albany event. </a:t>
            </a:r>
          </a:p>
          <a:p>
            <a:pPr marL="0" lvl="0" indent="0" rtl="0"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en-US" sz="1700" dirty="0">
              <a:latin typeface="+mn-lt"/>
            </a:endParaRPr>
          </a:p>
          <a:p>
            <a:pPr marL="0" lvl="0" indent="0" rtl="0"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en-US" sz="1700" b="1" dirty="0">
                <a:latin typeface="+mn-lt"/>
              </a:rPr>
              <a:t>Focus on Local Giving in 2022</a:t>
            </a:r>
          </a:p>
          <a:p>
            <a:pPr marL="0" lvl="0" indent="0" rtl="0"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en-US" sz="1700" dirty="0">
                <a:latin typeface="+mn-lt"/>
              </a:rPr>
              <a:t>$5,000 was provided to support New Albany School’s Pay-to-Play </a:t>
            </a:r>
            <a:r>
              <a:rPr lang="en-US" sz="1700" dirty="0"/>
              <a:t>program </a:t>
            </a:r>
            <a:r>
              <a:rPr lang="en-US" sz="1700" dirty="0">
                <a:latin typeface="+mn-lt"/>
              </a:rPr>
              <a:t>and 4,000 was awarded in scholarships to two graduating seniors from New Albany High School.</a:t>
            </a:r>
          </a:p>
          <a:p>
            <a:pPr marL="0" lvl="0" indent="0" rtl="0"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en-US" sz="1700" dirty="0">
              <a:latin typeface="+mn-lt"/>
            </a:endParaRPr>
          </a:p>
          <a:p>
            <a:pPr marL="0" lvl="0" indent="0" rtl="0"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en-US" sz="1700" b="1" dirty="0">
                <a:latin typeface="+mn-lt"/>
              </a:rPr>
              <a:t>Membership Growth</a:t>
            </a:r>
          </a:p>
          <a:p>
            <a:pPr marL="0" lvl="0" indent="0" rtl="0"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en-US" sz="1700" dirty="0">
                <a:latin typeface="+mn-lt"/>
              </a:rPr>
              <a:t>61 new members and 132 renewals</a:t>
            </a:r>
            <a:endParaRPr sz="1700" dirty="0">
              <a:latin typeface="+mn-lt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76000"/>
                </a:srgbClr>
              </a:gs>
              <a:gs pos="10000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" name="Rectangle 164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Freeform: Shape 166">
            <a:extLst>
              <a:ext uri="{FF2B5EF4-FFF2-40B4-BE49-F238E27FC236}">
                <a16:creationId xmlns:a16="http://schemas.microsoft.com/office/drawing/2014/main" id="{4F2E2428-58BA-458D-AA54-05502E63F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0" name="Google Shape;150;p8"/>
          <p:cNvSpPr txBox="1">
            <a:spLocks noGrp="1"/>
          </p:cNvSpPr>
          <p:nvPr>
            <p:ph type="title"/>
          </p:nvPr>
        </p:nvSpPr>
        <p:spPr>
          <a:xfrm>
            <a:off x="1137034" y="609600"/>
            <a:ext cx="6881026" cy="1322887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 b="1">
                <a:latin typeface="+mj-lt"/>
              </a:rPr>
              <a:t>Thank you to our Sponsors</a:t>
            </a:r>
          </a:p>
        </p:txBody>
      </p:sp>
      <p:sp>
        <p:nvSpPr>
          <p:cNvPr id="151" name="Google Shape;151;p8"/>
          <p:cNvSpPr txBox="1">
            <a:spLocks noGrp="1"/>
          </p:cNvSpPr>
          <p:nvPr>
            <p:ph idx="1"/>
          </p:nvPr>
        </p:nvSpPr>
        <p:spPr>
          <a:xfrm>
            <a:off x="1137034" y="2194102"/>
            <a:ext cx="6573951" cy="3908585"/>
          </a:xfrm>
          <a:prstGeom prst="rect">
            <a:avLst/>
          </a:prstGeom>
        </p:spPr>
        <p:txBody>
          <a:bodyPr spcFirstLastPara="1" lIns="45700" tIns="45700" rIns="45700" bIns="45700" anchorCtr="0">
            <a:normAutofit lnSpcReduction="1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700" dirty="0">
                <a:latin typeface="+mn-lt"/>
              </a:rPr>
              <a:t>Thank you to our generous sponsors for helping make 2022-23 an impactful year for the community!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1700" dirty="0">
              <a:latin typeface="+mn-l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700" dirty="0">
                <a:latin typeface="+mn-lt"/>
              </a:rPr>
              <a:t>Our sponsors helped our efforts to support </a:t>
            </a:r>
            <a:r>
              <a:rPr lang="en-US" sz="1700" b="1" i="1" dirty="0">
                <a:latin typeface="+mn-lt"/>
              </a:rPr>
              <a:t>Sanctuary House </a:t>
            </a:r>
            <a:r>
              <a:rPr lang="en-US" sz="1700" dirty="0">
                <a:latin typeface="+mn-lt"/>
              </a:rPr>
              <a:t>and the </a:t>
            </a:r>
            <a:r>
              <a:rPr lang="en-US" sz="1700" b="1" i="1" dirty="0">
                <a:latin typeface="+mn-lt"/>
              </a:rPr>
              <a:t>New Albany Neighborhood Bridges Program.</a:t>
            </a:r>
            <a:endParaRPr lang="en-US" sz="1700" dirty="0">
              <a:latin typeface="+mn-lt"/>
            </a:endParaRPr>
          </a:p>
          <a:p>
            <a:pPr marL="265176" lvl="0" indent="0" rtl="0">
              <a:spcBef>
                <a:spcPts val="400"/>
              </a:spcBef>
              <a:spcAft>
                <a:spcPts val="0"/>
              </a:spcAft>
              <a:buNone/>
            </a:pPr>
            <a:endParaRPr lang="en-US" sz="1700" dirty="0">
              <a:latin typeface="+mn-lt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700" b="1" dirty="0">
                <a:solidFill>
                  <a:srgbClr val="FE7D6A"/>
                </a:solidFill>
                <a:latin typeface="+mn-lt"/>
              </a:rPr>
              <a:t>An Evening in New Albany Sponsors: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700" dirty="0">
                <a:latin typeface="+mn-lt"/>
              </a:rPr>
              <a:t>Platinum: </a:t>
            </a:r>
            <a:r>
              <a:rPr lang="en-US" sz="1700" b="1" dirty="0">
                <a:latin typeface="+mn-lt"/>
              </a:rPr>
              <a:t>New Albany Chamber and CVG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700" dirty="0">
                <a:latin typeface="+mn-lt"/>
              </a:rPr>
              <a:t>Silver: </a:t>
            </a:r>
            <a:r>
              <a:rPr lang="en-US" sz="1700" b="1" dirty="0">
                <a:latin typeface="+mn-lt"/>
              </a:rPr>
              <a:t>Barre 3</a:t>
            </a:r>
            <a:r>
              <a:rPr lang="en-US" sz="1700" dirty="0">
                <a:latin typeface="+mn-lt"/>
              </a:rPr>
              <a:t>, </a:t>
            </a:r>
            <a:r>
              <a:rPr lang="en-US" sz="1700" b="1" dirty="0">
                <a:latin typeface="+mn-lt"/>
              </a:rPr>
              <a:t>Envisage Wealth/Ameriprise Financial, F45, Maple Orthodontics, Premier Dental of Ohio </a:t>
            </a:r>
            <a:r>
              <a:rPr lang="en-US" sz="1700" dirty="0">
                <a:latin typeface="+mn-lt"/>
              </a:rPr>
              <a:t>and </a:t>
            </a:r>
            <a:r>
              <a:rPr lang="en-US" sz="1700" b="1" dirty="0">
                <a:latin typeface="+mn-lt"/>
              </a:rPr>
              <a:t>Trilogy Health Services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-US" sz="1700" u="sng" dirty="0">
              <a:latin typeface="+mn-lt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700" b="1" dirty="0">
                <a:solidFill>
                  <a:srgbClr val="FE7D6A"/>
                </a:solidFill>
                <a:latin typeface="+mn-lt"/>
              </a:rPr>
              <a:t>Fashion Show Sponsors: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SzPts val="1500"/>
              <a:buNone/>
            </a:pPr>
            <a:r>
              <a:rPr lang="en-US" sz="1700" dirty="0">
                <a:latin typeface="+mn-lt"/>
              </a:rPr>
              <a:t>Platinum: </a:t>
            </a:r>
            <a:r>
              <a:rPr lang="en-US" sz="1700" b="1" dirty="0">
                <a:latin typeface="+mn-lt"/>
              </a:rPr>
              <a:t>Maple Orthodontics</a:t>
            </a:r>
            <a:endParaRPr lang="en-US" sz="1700" b="1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SzPts val="1500"/>
              <a:buNone/>
            </a:pPr>
            <a:r>
              <a:rPr lang="en-US" sz="1700" dirty="0">
                <a:latin typeface="+mn-lt"/>
              </a:rPr>
              <a:t>Silver: </a:t>
            </a:r>
            <a:r>
              <a:rPr lang="en-US" sz="1700" b="1" dirty="0">
                <a:latin typeface="+mn-lt"/>
              </a:rPr>
              <a:t>Barre 3 </a:t>
            </a:r>
          </a:p>
          <a:p>
            <a:pPr marL="265176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-US" sz="1700" dirty="0">
              <a:latin typeface="+mn-lt"/>
            </a:endParaRPr>
          </a:p>
          <a:p>
            <a:pPr marL="265176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-US" sz="1700" dirty="0">
              <a:latin typeface="+mn-lt"/>
            </a:endParaRPr>
          </a:p>
          <a:p>
            <a:pPr marL="265176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-US" sz="1700" dirty="0">
              <a:latin typeface="+mn-lt"/>
            </a:endParaRPr>
          </a:p>
          <a:p>
            <a:pPr marL="265176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-US" sz="1700" dirty="0">
              <a:latin typeface="+mn-lt"/>
            </a:endParaRPr>
          </a:p>
          <a:p>
            <a:pPr marL="265176" lvl="1" indent="-22859" rtl="0"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lang="en-US" sz="1700" b="1" dirty="0">
              <a:latin typeface="+mn-lt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SzPts val="1600"/>
              <a:buNone/>
            </a:pPr>
            <a:endParaRPr lang="en-US" sz="1700" dirty="0"/>
          </a:p>
        </p:txBody>
      </p:sp>
      <p:pic>
        <p:nvPicPr>
          <p:cNvPr id="4" name="Graphic 3" descr="Care outline">
            <a:extLst>
              <a:ext uri="{FF2B5EF4-FFF2-40B4-BE49-F238E27FC236}">
                <a16:creationId xmlns:a16="http://schemas.microsoft.com/office/drawing/2014/main" id="{CA088B8A-59B0-0345-9E9E-3F3B34366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95981" y="1990229"/>
            <a:ext cx="2906973" cy="290697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5" name="Rectangle 205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Google Shape;157;p9"/>
          <p:cNvSpPr txBox="1"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  <a:prstGeom prst="rect">
            <a:avLst/>
          </a:prstGeom>
        </p:spPr>
        <p:txBody>
          <a:bodyPr spcFirstLastPara="1" lIns="91425" tIns="45700" rIns="91425" bIns="4570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 sz="3800" b="1">
                <a:latin typeface="+mj-lt"/>
              </a:rPr>
              <a:t>NAWN’s Special Interest Groups</a:t>
            </a:r>
          </a:p>
        </p:txBody>
      </p:sp>
      <p:sp>
        <p:nvSpPr>
          <p:cNvPr id="2066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Google Shape;158;p9"/>
          <p:cNvSpPr txBox="1">
            <a:spLocks noGrp="1"/>
          </p:cNvSpPr>
          <p:nvPr>
            <p:ph idx="1"/>
          </p:nvPr>
        </p:nvSpPr>
        <p:spPr>
          <a:xfrm>
            <a:off x="4654296" y="1085851"/>
            <a:ext cx="3555861" cy="5536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202311" indent="-134874" defTabSz="539496">
              <a:spcBef>
                <a:spcPts val="826"/>
              </a:spcBef>
              <a:buSzPts val="2000"/>
            </a:pPr>
            <a:r>
              <a:rPr lang="en-US" sz="1800" b="1" kern="1200" dirty="0">
                <a:solidFill>
                  <a:srgbClr val="039889"/>
                </a:solidFill>
                <a:latin typeface="+mn-lt"/>
                <a:ea typeface="+mn-ea"/>
                <a:cs typeface="+mn-cs"/>
              </a:rPr>
              <a:t>Socials: 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Monthly opportunities to get together </a:t>
            </a:r>
          </a:p>
          <a:p>
            <a:pPr marL="202311" indent="-134874" defTabSz="539496">
              <a:spcBef>
                <a:spcPts val="826"/>
              </a:spcBef>
              <a:buSzPts val="2000"/>
            </a:pPr>
            <a:r>
              <a:rPr lang="en-US" sz="1800" b="1" kern="1200" dirty="0">
                <a:solidFill>
                  <a:srgbClr val="039889"/>
                </a:solidFill>
                <a:latin typeface="+mn-lt"/>
                <a:ea typeface="+mn-ea"/>
                <a:cs typeface="+mn-cs"/>
              </a:rPr>
              <a:t>Books Clubs: 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 active groups that meet monthly</a:t>
            </a:r>
          </a:p>
          <a:p>
            <a:pPr marL="202311" indent="-134874" defTabSz="539496">
              <a:spcBef>
                <a:spcPts val="826"/>
              </a:spcBef>
              <a:buSzPts val="2000"/>
            </a:pPr>
            <a:r>
              <a:rPr lang="en-US" sz="1800" b="1" kern="1200" dirty="0">
                <a:solidFill>
                  <a:srgbClr val="039889"/>
                </a:solidFill>
                <a:latin typeface="+mn-lt"/>
                <a:ea typeface="+mn-ea"/>
                <a:cs typeface="+mn-cs"/>
              </a:rPr>
              <a:t>Playgroups: 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Scheduled meet-up, activities (ranging from infants to first grade) </a:t>
            </a:r>
          </a:p>
          <a:p>
            <a:pPr marL="202311" indent="-134874" defTabSz="539496">
              <a:spcBef>
                <a:spcPts val="826"/>
              </a:spcBef>
              <a:buSzPts val="2000"/>
            </a:pPr>
            <a:r>
              <a:rPr lang="en-US" sz="1800" b="1" kern="1200" dirty="0">
                <a:solidFill>
                  <a:srgbClr val="039889"/>
                </a:solidFill>
                <a:latin typeface="+mn-lt"/>
                <a:ea typeface="+mn-ea"/>
                <a:cs typeface="+mn-cs"/>
              </a:rPr>
              <a:t>SWANS: 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Meets monthly (normally during the day) for a broad range of fun, engaging activities </a:t>
            </a:r>
          </a:p>
          <a:p>
            <a:pPr marL="202311" indent="-134874" defTabSz="539496">
              <a:spcBef>
                <a:spcPts val="826"/>
              </a:spcBef>
              <a:buSzPts val="2000"/>
            </a:pPr>
            <a:r>
              <a:rPr lang="en-US" sz="1800" b="1" kern="1200" dirty="0">
                <a:solidFill>
                  <a:srgbClr val="039889"/>
                </a:solidFill>
                <a:latin typeface="+mn-lt"/>
                <a:ea typeface="+mn-ea"/>
                <a:cs typeface="+mn-cs"/>
              </a:rPr>
              <a:t>Elevate (Professionals Group): 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Meets monthly to learn, network and share best practices </a:t>
            </a:r>
          </a:p>
          <a:p>
            <a:pPr marL="202311" indent="-134874" defTabSz="539496">
              <a:spcBef>
                <a:spcPts val="826"/>
              </a:spcBef>
              <a:buSzPts val="2000"/>
            </a:pPr>
            <a:r>
              <a:rPr lang="en-US" sz="1800" b="1" kern="1200" dirty="0">
                <a:solidFill>
                  <a:srgbClr val="039889"/>
                </a:solidFill>
                <a:latin typeface="+mn-lt"/>
                <a:ea typeface="+mn-ea"/>
                <a:cs typeface="+mn-cs"/>
              </a:rPr>
              <a:t>Neighborhood Outreach: 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Provides families/ community members in need with meals, gift cards or special care packages</a:t>
            </a:r>
          </a:p>
          <a:p>
            <a:pPr marL="342900">
              <a:spcBef>
                <a:spcPts val="1400"/>
              </a:spcBef>
              <a:buSzPts val="2000"/>
              <a:buFont typeface="Arial" panose="020B0604020202020204" pitchFamily="34" charset="0"/>
              <a:buChar char="•"/>
            </a:pPr>
            <a:endParaRPr sz="18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FCB16C-1FE6-43DB-A526-618AC7B5E9F8}"/>
              </a:ext>
            </a:extLst>
          </p:cNvPr>
          <p:cNvSpPr txBox="1"/>
          <p:nvPr/>
        </p:nvSpPr>
        <p:spPr>
          <a:xfrm>
            <a:off x="1145508" y="3084937"/>
            <a:ext cx="229418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39496">
              <a:spcAft>
                <a:spcPts val="600"/>
              </a:spcAft>
            </a:pPr>
            <a:r>
              <a:rPr lang="en-US" b="1" kern="1200" dirty="0">
                <a:solidFill>
                  <a:srgbClr val="039889"/>
                </a:solidFill>
                <a:latin typeface="+mn-lt"/>
                <a:ea typeface="+mn-ea"/>
                <a:cs typeface="+mn-cs"/>
              </a:rPr>
              <a:t>Coming soon! </a:t>
            </a:r>
          </a:p>
          <a:p>
            <a:pPr algn="ctr" defTabSz="539496">
              <a:spcAft>
                <a:spcPts val="600"/>
              </a:spcAft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 walking and card-playing groups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6A3E56-78B8-4ABC-9D58-C51E20DD8B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304538" y="4729995"/>
            <a:ext cx="1887462" cy="1892548"/>
          </a:xfrm>
          <a:prstGeom prst="rect">
            <a:avLst/>
          </a:prstGeom>
        </p:spPr>
      </p:pic>
      <p:pic>
        <p:nvPicPr>
          <p:cNvPr id="2051" name="86C486A6-4405-4FC6-A926-1C85C12141B4" descr="IMG_9631.JPG">
            <a:extLst>
              <a:ext uri="{FF2B5EF4-FFF2-40B4-BE49-F238E27FC236}">
                <a16:creationId xmlns:a16="http://schemas.microsoft.com/office/drawing/2014/main" id="{02D21904-7EC5-4578-A5E6-8606C8AAE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957436"/>
            <a:ext cx="3048000" cy="178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1DCEF0FD-B308-4DE0-A20F-AB848CFA971B" descr="IMG_9634.jpg">
            <a:extLst>
              <a:ext uri="{FF2B5EF4-FFF2-40B4-BE49-F238E27FC236}">
                <a16:creationId xmlns:a16="http://schemas.microsoft.com/office/drawing/2014/main" id="{A60577B5-7D23-4D5B-B86E-D53EA4234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54666" y="2582900"/>
            <a:ext cx="2165902" cy="292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0" name="Rectangle 3079">
            <a:extLst>
              <a:ext uri="{FF2B5EF4-FFF2-40B4-BE49-F238E27FC236}">
                <a16:creationId xmlns:a16="http://schemas.microsoft.com/office/drawing/2014/main" id="{231598CC-E9D8-46F1-A31D-21527BFD6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Google Shape;267;p23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 b="1">
                <a:latin typeface="+mj-lt"/>
              </a:rPr>
              <a:t>Volunteerism Focus</a:t>
            </a:r>
          </a:p>
        </p:txBody>
      </p:sp>
      <p:sp>
        <p:nvSpPr>
          <p:cNvPr id="3082" name="Freeform: Shape 3081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8" name="Google Shape;268;p23"/>
          <p:cNvSpPr txBox="1">
            <a:spLocks noGrp="1"/>
          </p:cNvSpPr>
          <p:nvPr>
            <p:ph idx="1"/>
          </p:nvPr>
        </p:nvSpPr>
        <p:spPr>
          <a:xfrm>
            <a:off x="811852" y="1595893"/>
            <a:ext cx="5393361" cy="5032375"/>
          </a:xfrm>
          <a:prstGeom prst="rect">
            <a:avLst/>
          </a:prstGeom>
        </p:spPr>
        <p:txBody>
          <a:bodyPr spcFirstLastPara="1" lIns="45700" tIns="45700" rIns="45700" bIns="45700" anchorCtr="0">
            <a:normAutofit fontScale="77500" lnSpcReduction="20000"/>
          </a:bodyPr>
          <a:lstStyle/>
          <a:p>
            <a:pPr marL="342900" lvl="0" rtl="0"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</a:pPr>
            <a:endParaRPr lang="en-US" sz="1300" dirty="0">
              <a:latin typeface="+mn-l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lang="en-US" sz="1300" dirty="0">
              <a:latin typeface="+mn-lt"/>
            </a:endParaRPr>
          </a:p>
          <a:p>
            <a:pPr marL="342900" lvl="0" rtl="0"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</a:pPr>
            <a:r>
              <a:rPr lang="en-US" sz="2300" dirty="0"/>
              <a:t>Volunteered</a:t>
            </a:r>
            <a:r>
              <a:rPr lang="en-US" sz="2300" dirty="0">
                <a:latin typeface="+mn-lt"/>
              </a:rPr>
              <a:t>, collected and donated supplies to the</a:t>
            </a:r>
            <a:r>
              <a:rPr lang="en-US" sz="2300" b="1" dirty="0">
                <a:latin typeface="+mn-lt"/>
              </a:rPr>
              <a:t> </a:t>
            </a:r>
            <a:r>
              <a:rPr lang="en-US" sz="23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New Albany Food Pantry </a:t>
            </a:r>
          </a:p>
          <a:p>
            <a:pPr marL="342900" lvl="0" rtl="0"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</a:pPr>
            <a:endParaRPr lang="en-US" sz="2300" dirty="0">
              <a:solidFill>
                <a:srgbClr val="FE7D6A"/>
              </a:solidFill>
              <a:latin typeface="+mn-lt"/>
            </a:endParaRPr>
          </a:p>
          <a:p>
            <a:pPr marL="342900">
              <a:spcBef>
                <a:spcPts val="0"/>
              </a:spcBef>
              <a:buSzPts val="2200"/>
              <a:buFont typeface="Arial" panose="020B0604020202020204" pitchFamily="34" charset="0"/>
              <a:buChar char="•"/>
            </a:pPr>
            <a:r>
              <a:rPr lang="en-US" sz="2300" dirty="0">
                <a:latin typeface="+mn-lt"/>
              </a:rPr>
              <a:t>Regular volunteer for </a:t>
            </a:r>
            <a:r>
              <a:rPr lang="en-US" sz="23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Buddy Up For Life </a:t>
            </a:r>
            <a:r>
              <a:rPr lang="en-US" sz="2300" dirty="0">
                <a:latin typeface="+mn-lt"/>
              </a:rPr>
              <a:t>Communications Class</a:t>
            </a:r>
          </a:p>
          <a:p>
            <a:pPr marL="342900">
              <a:spcBef>
                <a:spcPts val="0"/>
              </a:spcBef>
              <a:buSzPts val="2200"/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342900">
              <a:spcBef>
                <a:spcPts val="0"/>
              </a:spcBef>
              <a:buSzPts val="2200"/>
              <a:buFont typeface="Arial" panose="020B0604020202020204" pitchFamily="34" charset="0"/>
              <a:buChar char="•"/>
            </a:pPr>
            <a:r>
              <a:rPr lang="en-US" sz="2300" dirty="0">
                <a:latin typeface="+mn-lt"/>
              </a:rPr>
              <a:t>Cheered on walkers at the </a:t>
            </a:r>
            <a:r>
              <a:rPr lang="en-US" sz="23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New Albany Walking Classic </a:t>
            </a:r>
          </a:p>
          <a:p>
            <a:pPr marL="342900">
              <a:spcBef>
                <a:spcPts val="0"/>
              </a:spcBef>
              <a:buSzPts val="2200"/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342900">
              <a:spcBef>
                <a:spcPts val="0"/>
              </a:spcBef>
              <a:buSzPts val="2200"/>
              <a:buFont typeface="Arial" panose="020B0604020202020204" pitchFamily="34" charset="0"/>
              <a:buChar char="•"/>
            </a:pPr>
            <a:r>
              <a:rPr lang="en-US" sz="2300" dirty="0">
                <a:latin typeface="+mn-lt"/>
              </a:rPr>
              <a:t>Active participation in </a:t>
            </a:r>
            <a:r>
              <a:rPr lang="en-US" sz="23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New Albany’s Neighborhood Bridges program </a:t>
            </a:r>
          </a:p>
          <a:p>
            <a:pPr marL="342900">
              <a:spcBef>
                <a:spcPts val="0"/>
              </a:spcBef>
              <a:buSzPts val="2200"/>
              <a:buFont typeface="Arial" panose="020B0604020202020204" pitchFamily="34" charset="0"/>
              <a:buChar char="•"/>
            </a:pPr>
            <a:endParaRPr lang="en-US" sz="2300" dirty="0">
              <a:latin typeface="+mn-lt"/>
            </a:endParaRPr>
          </a:p>
          <a:p>
            <a:pPr marL="342900">
              <a:spcBef>
                <a:spcPts val="0"/>
              </a:spcBef>
              <a:buSzPts val="2200"/>
              <a:buFont typeface="Arial" panose="020B0604020202020204" pitchFamily="34" charset="0"/>
              <a:buChar char="•"/>
            </a:pPr>
            <a:r>
              <a:rPr lang="en-US" sz="2300" dirty="0"/>
              <a:t>Participated in the </a:t>
            </a:r>
            <a:r>
              <a:rPr lang="en-US" sz="2300" b="1" dirty="0">
                <a:solidFill>
                  <a:schemeClr val="bg1">
                    <a:lumMod val="50000"/>
                  </a:schemeClr>
                </a:solidFill>
              </a:rPr>
              <a:t>Parks and Rec Trunk or Treat </a:t>
            </a:r>
            <a:r>
              <a:rPr lang="en-US" sz="2300" dirty="0"/>
              <a:t>event </a:t>
            </a:r>
            <a:endParaRPr lang="en-US" sz="2300" dirty="0">
              <a:latin typeface="+mn-lt"/>
            </a:endParaRPr>
          </a:p>
          <a:p>
            <a:pPr marL="342900" lvl="0" rtl="0"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</a:pPr>
            <a:endParaRPr lang="en-US" sz="2300" dirty="0">
              <a:latin typeface="+mn-lt"/>
            </a:endParaRPr>
          </a:p>
          <a:p>
            <a:pPr marL="342900" lvl="0" rtl="0"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</a:pPr>
            <a:r>
              <a:rPr lang="en-US" sz="2300" dirty="0">
                <a:latin typeface="+mn-lt"/>
              </a:rPr>
              <a:t>Coordinated our </a:t>
            </a:r>
            <a:r>
              <a:rPr lang="en-US" sz="23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Annual Adopt-a-Family </a:t>
            </a:r>
            <a:r>
              <a:rPr lang="en-US" sz="2300" dirty="0">
                <a:latin typeface="+mn-lt"/>
              </a:rPr>
              <a:t>with Directions for Youth and Families; provided gifts to 4 well deserving families </a:t>
            </a:r>
            <a:endParaRPr lang="en-US" sz="2300" dirty="0"/>
          </a:p>
          <a:p>
            <a:pPr marL="114300" lvl="0" indent="0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lang="en-US" sz="2300" dirty="0"/>
          </a:p>
          <a:p>
            <a:pPr marL="342900" lvl="0" rtl="0"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</a:pPr>
            <a:r>
              <a:rPr lang="en-US" sz="2300" dirty="0">
                <a:latin typeface="+mn-lt"/>
              </a:rPr>
              <a:t>Helped with </a:t>
            </a:r>
            <a:r>
              <a:rPr lang="en-US" sz="23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Gingerbread House Workshops </a:t>
            </a:r>
            <a:r>
              <a:rPr lang="en-US" sz="2300" dirty="0">
                <a:latin typeface="+mn-lt"/>
              </a:rPr>
              <a:t>with Healthy New Albany </a:t>
            </a:r>
          </a:p>
          <a:p>
            <a:pPr marL="0" lvl="0" indent="0" rtl="0">
              <a:spcBef>
                <a:spcPts val="1400"/>
              </a:spcBef>
              <a:spcAft>
                <a:spcPts val="0"/>
              </a:spcAft>
              <a:buSzPts val="2200"/>
              <a:buNone/>
            </a:pPr>
            <a:br>
              <a:rPr lang="en-US" sz="1800" dirty="0"/>
            </a:br>
            <a:br>
              <a:rPr lang="en-US" sz="1800" dirty="0"/>
            </a:br>
            <a:endParaRPr lang="en-US" sz="1800" dirty="0"/>
          </a:p>
        </p:txBody>
      </p:sp>
      <p:sp>
        <p:nvSpPr>
          <p:cNvPr id="3084" name="Oval 3083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0631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3C54D22F-500C-42EC-ACFC-3DD67BE4F062" descr="IMG_9633.jpg">
            <a:extLst>
              <a:ext uri="{FF2B5EF4-FFF2-40B4-BE49-F238E27FC236}">
                <a16:creationId xmlns:a16="http://schemas.microsoft.com/office/drawing/2014/main" id="{BF54E307-0EAD-46D7-BFED-8610E524A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58551" y="1162434"/>
            <a:ext cx="3245345" cy="2523255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Freeform: Shape 3085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0632" y="0"/>
            <a:ext cx="2093996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3088" name="Straight Connector 3087">
            <a:extLst>
              <a:ext uri="{FF2B5EF4-FFF2-40B4-BE49-F238E27FC236}">
                <a16:creationId xmlns:a16="http://schemas.microsoft.com/office/drawing/2014/main" id="{2F61ABFD-DE05-41FD-A6B7-6D40196C1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55865" y="1026771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Text, whiteboard&#10;&#10;Description automatically generated">
            <a:extLst>
              <a:ext uri="{FF2B5EF4-FFF2-40B4-BE49-F238E27FC236}">
                <a16:creationId xmlns:a16="http://schemas.microsoft.com/office/drawing/2014/main" id="{164F5583-DB39-4744-89FA-F7B43F8F3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1331" y="4889617"/>
            <a:ext cx="2066062" cy="1539216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3090" name="Freeform: Shape 3089">
            <a:extLst>
              <a:ext uri="{FF2B5EF4-FFF2-40B4-BE49-F238E27FC236}">
                <a16:creationId xmlns:a16="http://schemas.microsoft.com/office/drawing/2014/main" id="{0F646DF8-223D-47DD-95B1-F2654229E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92" name="Arc 3091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97791" y="402001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3757</TotalTime>
  <Words>1029</Words>
  <Application>Microsoft Office PowerPoint</Application>
  <PresentationFormat>Widescreen</PresentationFormat>
  <Paragraphs>192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Noto Sans Symbols</vt:lpstr>
      <vt:lpstr>Twentieth Century</vt:lpstr>
      <vt:lpstr>Office Theme</vt:lpstr>
      <vt:lpstr>PowerPoint Presentation</vt:lpstr>
      <vt:lpstr>PowerPoint Presentation</vt:lpstr>
      <vt:lpstr>PowerPoint Presentation</vt:lpstr>
      <vt:lpstr>PowerPoint Presentation</vt:lpstr>
      <vt:lpstr>Key Highlight for 2022  Fashion Show</vt:lpstr>
      <vt:lpstr>Key Financials</vt:lpstr>
      <vt:lpstr>Thank you to our Sponsors</vt:lpstr>
      <vt:lpstr>NAWN’s Special Interest Groups</vt:lpstr>
      <vt:lpstr>Volunteerism Focus</vt:lpstr>
      <vt:lpstr>Early 2023 Highlights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NAWN ANNUAL MEETING</dc:title>
  <dc:creator>Tenielle Comerford</dc:creator>
  <cp:lastModifiedBy>Erlenbach, Terri Ann</cp:lastModifiedBy>
  <cp:revision>53</cp:revision>
  <cp:lastPrinted>2023-04-26T16:27:03Z</cp:lastPrinted>
  <dcterms:created xsi:type="dcterms:W3CDTF">2017-04-11T19:09:47Z</dcterms:created>
  <dcterms:modified xsi:type="dcterms:W3CDTF">2023-04-26T16:35:10Z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0x010100B73E040C8D1CD345B13B4FDE7A14C0E3</vt:lpwstr>
  </property>
  <property fmtid="{D5CDD505-2E9C-101B-9397-08002B2CF9AE}" pid="3" name="MSIP_Label_92ea8e88-16c4-4b55-a945-7bd6248db4bf_Enabled">
    <vt:lpwstr>true</vt:lpwstr>
  </property>
  <property fmtid="{D5CDD505-2E9C-101B-9397-08002B2CF9AE}" pid="4" name="MSIP_Label_92ea8e88-16c4-4b55-a945-7bd6248db4bf_SetDate">
    <vt:lpwstr>2023-04-17T21:10:15Z</vt:lpwstr>
  </property>
  <property fmtid="{D5CDD505-2E9C-101B-9397-08002B2CF9AE}" pid="5" name="MSIP_Label_92ea8e88-16c4-4b55-a945-7bd6248db4bf_Method">
    <vt:lpwstr>Privileged</vt:lpwstr>
  </property>
  <property fmtid="{D5CDD505-2E9C-101B-9397-08002B2CF9AE}" pid="6" name="MSIP_Label_92ea8e88-16c4-4b55-a945-7bd6248db4bf_Name">
    <vt:lpwstr>Internal</vt:lpwstr>
  </property>
  <property fmtid="{D5CDD505-2E9C-101B-9397-08002B2CF9AE}" pid="7" name="MSIP_Label_92ea8e88-16c4-4b55-a945-7bd6248db4bf_SiteId">
    <vt:lpwstr>22140e4c-d390-45c2-b297-a26c516dc461</vt:lpwstr>
  </property>
  <property fmtid="{D5CDD505-2E9C-101B-9397-08002B2CF9AE}" pid="8" name="MSIP_Label_92ea8e88-16c4-4b55-a945-7bd6248db4bf_ActionId">
    <vt:lpwstr>b197f90e-4f14-48a9-9bae-db051fefb6e7</vt:lpwstr>
  </property>
  <property fmtid="{D5CDD505-2E9C-101B-9397-08002B2CF9AE}" pid="9" name="MSIP_Label_92ea8e88-16c4-4b55-a945-7bd6248db4bf_ContentBits">
    <vt:lpwstr>0</vt:lpwstr>
  </property>
</Properties>
</file>